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90" r:id="rId4"/>
    <p:sldId id="286" r:id="rId5"/>
    <p:sldId id="281" r:id="rId6"/>
    <p:sldId id="287" r:id="rId7"/>
    <p:sldId id="297" r:id="rId8"/>
    <p:sldId id="293" r:id="rId9"/>
    <p:sldId id="291" r:id="rId10"/>
    <p:sldId id="296" r:id="rId11"/>
    <p:sldId id="298" r:id="rId12"/>
    <p:sldId id="292" r:id="rId13"/>
    <p:sldId id="295" r:id="rId14"/>
    <p:sldId id="294" r:id="rId15"/>
    <p:sldId id="256" r:id="rId16"/>
    <p:sldId id="282" r:id="rId17"/>
    <p:sldId id="268" r:id="rId18"/>
    <p:sldId id="275" r:id="rId19"/>
    <p:sldId id="269" r:id="rId20"/>
    <p:sldId id="285" r:id="rId21"/>
    <p:sldId id="273" r:id="rId22"/>
    <p:sldId id="278" r:id="rId23"/>
    <p:sldId id="279" r:id="rId24"/>
    <p:sldId id="280" r:id="rId25"/>
    <p:sldId id="284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2.rcokoit.ru/" TargetMode="External"/><Relationship Id="rId4" Type="http://schemas.openxmlformats.org/officeDocument/2006/relationships/hyperlink" Target="http://do.school238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2.rcokoit.ru/" TargetMode="External"/><Relationship Id="rId4" Type="http://schemas.openxmlformats.org/officeDocument/2006/relationships/hyperlink" Target="http://do.school238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o.school238.ru/grade/report/grader/index.php?id=8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pb.hse.ru/news/204900022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2.rcokoit.ru/" TargetMode="External"/><Relationship Id="rId2" Type="http://schemas.openxmlformats.org/officeDocument/2006/relationships/hyperlink" Target="http://moodle2.muzpe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vkultura.ru/about/show/brand_id/20898/" TargetMode="External"/><Relationship Id="rId5" Type="http://schemas.openxmlformats.org/officeDocument/2006/relationships/hyperlink" Target="http://school238.ru/aksperimentalnaja-ploshhadka.html" TargetMode="External"/><Relationship Id="rId4" Type="http://schemas.openxmlformats.org/officeDocument/2006/relationships/hyperlink" Target="http://do.school238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5202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дистанционных образовательных технологий в инновационных педагогических разработках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изучения общественных дисциплин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основе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подхода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2514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Санкт-Петербург, ГБОУ СОШ № 238 Адмиралтейского района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Бойко Татьяна Николаевна,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истории и обществознания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YandexDisk\Скриншоты\2017-03-13_11-09-38.png"/>
          <p:cNvPicPr/>
          <p:nvPr/>
        </p:nvPicPr>
        <p:blipFill>
          <a:blip r:embed="rId2" cstate="print">
            <a:lum bright="-20000" contrast="20000"/>
          </a:blip>
          <a:srcRect l="17786" t="17931" r="43337" b="5977"/>
          <a:stretch>
            <a:fillRect/>
          </a:stretch>
        </p:blipFill>
        <p:spPr bwMode="auto">
          <a:xfrm>
            <a:off x="251520" y="620688"/>
            <a:ext cx="42839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1\YandexDisk\Скриншоты\2017-04-26_21-10-26.png"/>
          <p:cNvPicPr>
            <a:picLocks noChangeAspect="1" noChangeArrowheads="1"/>
          </p:cNvPicPr>
          <p:nvPr/>
        </p:nvPicPr>
        <p:blipFill>
          <a:blip r:embed="rId3" cstate="print"/>
          <a:srcRect r="43747"/>
          <a:stretch>
            <a:fillRect/>
          </a:stretch>
        </p:blipFill>
        <p:spPr bwMode="auto">
          <a:xfrm>
            <a:off x="4716016" y="692696"/>
            <a:ext cx="4256474" cy="47885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373216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4"/>
              </a:rPr>
              <a:t>http://do.school238.ru/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805264"/>
            <a:ext cx="2201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http://</a:t>
            </a:r>
            <a:r>
              <a:rPr lang="ru-RU" b="1" dirty="0" smtClean="0">
                <a:hlinkClick r:id="rId5"/>
              </a:rPr>
              <a:t>do2.rcokoit.ru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YandexDisk\Скриншоты\2017-03-13_11-09-38.png"/>
          <p:cNvPicPr/>
          <p:nvPr/>
        </p:nvPicPr>
        <p:blipFill>
          <a:blip r:embed="rId2" cstate="print">
            <a:lum bright="-20000" contrast="20000"/>
          </a:blip>
          <a:srcRect l="17786" t="17931" r="43337" b="5977"/>
          <a:stretch>
            <a:fillRect/>
          </a:stretch>
        </p:blipFill>
        <p:spPr bwMode="auto">
          <a:xfrm>
            <a:off x="251520" y="620688"/>
            <a:ext cx="42839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1\YandexDisk\Скриншоты\2017-04-26_21-10-26.png"/>
          <p:cNvPicPr>
            <a:picLocks noChangeAspect="1" noChangeArrowheads="1"/>
          </p:cNvPicPr>
          <p:nvPr/>
        </p:nvPicPr>
        <p:blipFill>
          <a:blip r:embed="rId3" cstate="print">
            <a:lum bright="-30000" contrast="10000"/>
          </a:blip>
          <a:srcRect r="43747"/>
          <a:stretch>
            <a:fillRect/>
          </a:stretch>
        </p:blipFill>
        <p:spPr bwMode="auto">
          <a:xfrm>
            <a:off x="4887526" y="620688"/>
            <a:ext cx="4256474" cy="47885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373216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4"/>
              </a:rPr>
              <a:t>http://do.school238.ru/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smtClean="0"/>
              <a:t>2015 год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805264"/>
            <a:ext cx="2201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http://</a:t>
            </a:r>
            <a:r>
              <a:rPr lang="ru-RU" b="1" dirty="0" smtClean="0">
                <a:hlinkClick r:id="rId5"/>
              </a:rPr>
              <a:t>do2.rcokoit.ru</a:t>
            </a:r>
            <a:endParaRPr lang="ru-RU" b="1" dirty="0" smtClean="0"/>
          </a:p>
          <a:p>
            <a:r>
              <a:rPr lang="ru-RU" b="1" dirty="0" smtClean="0"/>
              <a:t>2017 год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275856" y="5157192"/>
            <a:ext cx="1008112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8194" idx="2"/>
          </p:cNvCxnSpPr>
          <p:nvPr/>
        </p:nvCxnSpPr>
        <p:spPr>
          <a:xfrm flipV="1">
            <a:off x="4527486" y="5409220"/>
            <a:ext cx="2488277" cy="1044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476672"/>
            <a:ext cx="2592288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476672"/>
            <a:ext cx="3024336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YandexDisk\Скриншоты\2017-04-26_20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323850"/>
            <a:ext cx="843915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YandexDisk\Скриншоты\2017-04-26_20-52-15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26225" y="764704"/>
            <a:ext cx="9170225" cy="5336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YandexDisk\Скриншоты\2017-04-26_20-53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90154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 применение дистанционных домашних заданий по теме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«Человек и общество»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курсе «Обществознание». 10 класс.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Дидактические материалы и возможность их выбора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Тексты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Тестовые задания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Видеолекции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Свободное высказывание на форуме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Творческая работа с изобразительным рядом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3998" cy="6767261"/>
        </p:xfrm>
        <a:graphic>
          <a:graphicData uri="http://schemas.openxmlformats.org/drawingml/2006/table">
            <a:tbl>
              <a:tblPr/>
              <a:tblGrid>
                <a:gridCol w="3347863"/>
                <a:gridCol w="504056"/>
                <a:gridCol w="1512168"/>
                <a:gridCol w="1872208"/>
                <a:gridCol w="1907703"/>
              </a:tblGrid>
              <a:tr h="6206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Базовый </a:t>
                      </a: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уровень.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Учебник Л.Н. Боголюбова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Дистанционный </a:t>
                      </a:r>
                      <a:r>
                        <a:rPr lang="ru-RU" sz="16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курс.Повышенный</a:t>
                      </a: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 уровень. Учебник </a:t>
                      </a: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Л.Н. Боголюбова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latin typeface="Times New Roman"/>
                          <a:ea typeface="SimSun"/>
                          <a:cs typeface="Times New Roman"/>
                        </a:rPr>
                        <a:t>Раздел/ Тема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Ча</a:t>
                      </a:r>
                      <a:endParaRPr lang="ru-RU" sz="1600" b="1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сы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Виды заданий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Что такое общество.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latin typeface="Times New Roman"/>
                          <a:ea typeface="SimSun"/>
                          <a:cs typeface="Times New Roman"/>
                        </a:rPr>
                        <a:t>Из истории русской философии.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Работа с текстом.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Тест.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Дистанционнный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курс «Введение в основы визуальной грамотности. Информационное содержание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среды нашего обитания». Тест.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«Академия 238».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342"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как сложная динамическая система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Исторический процесс. Историческая личность.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Работа с текстом. Тест.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Работа </a:t>
                      </a: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с текстом. </a:t>
                      </a: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Форум  «Личность в истории». 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7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Природа человека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«Академия 238».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89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духовное существо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Произведение искусства на уроке обществознания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– способ существования людей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latin typeface="Times New Roman"/>
                          <a:ea typeface="SimSun"/>
                          <a:cs typeface="Times New Roman"/>
                        </a:rPr>
                        <a:t>Познание и знание. 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Человек в системе социальных связей. </a:t>
                      </a: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Единство </a:t>
                      </a: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свободы и ответственности личности.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Свобода в деятельности человека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Работа с текстом.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Тест.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4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и человек.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«Академия 238».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5243" marR="65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61648" cy="129614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2015-2016 учебный год – 41 учащихся;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2016-2017 учебный год – 22 ученика.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Структура курса http://do.school238.ru/course/view.php?id=8: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147" t="12936" r="38320" b="37817"/>
          <a:stretch>
            <a:fillRect/>
          </a:stretch>
        </p:blipFill>
        <p:spPr bwMode="auto">
          <a:xfrm>
            <a:off x="323528" y="2420888"/>
            <a:ext cx="84969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оценивания: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оценивание в системе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moodle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традиционная система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1\YandexDisk\Скриншоты\2015-12-15 23-25-14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3" y="1916832"/>
            <a:ext cx="911877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789040"/>
            <a:ext cx="9144000" cy="2232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Третий Конгресс учителей общественных дисциплин регионов СЗФО РФ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Общественные дисциплины: ресурсы образовательного партнёрства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марта 2017 г.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YandexDisk\Скриншоты\2017-04-26_19-22-56.png"/>
          <p:cNvPicPr>
            <a:picLocks noChangeAspect="1" noChangeArrowheads="1"/>
          </p:cNvPicPr>
          <p:nvPr/>
        </p:nvPicPr>
        <p:blipFill>
          <a:blip r:embed="rId2" cstate="print"/>
          <a:srcRect l="14277" r="12246"/>
          <a:stretch>
            <a:fillRect/>
          </a:stretch>
        </p:blipFill>
        <p:spPr bwMode="auto">
          <a:xfrm>
            <a:off x="-324544" y="0"/>
            <a:ext cx="4221434" cy="1412776"/>
          </a:xfrm>
          <a:prstGeom prst="rect">
            <a:avLst/>
          </a:prstGeom>
          <a:noFill/>
        </p:spPr>
      </p:pic>
      <p:pic>
        <p:nvPicPr>
          <p:cNvPr id="1027" name="Picture 3" descr="C:\Users\1\Desktop\DSC_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-1"/>
            <a:ext cx="5508104" cy="3674937"/>
          </a:xfrm>
          <a:prstGeom prst="rect">
            <a:avLst/>
          </a:prstGeom>
          <a:noFill/>
        </p:spPr>
      </p:pic>
      <p:pic>
        <p:nvPicPr>
          <p:cNvPr id="1028" name="Picture 4" descr="C:\Users\1\Desktop\KU-copy.jpg"/>
          <p:cNvPicPr>
            <a:picLocks noChangeAspect="1" noChangeArrowheads="1"/>
          </p:cNvPicPr>
          <p:nvPr/>
        </p:nvPicPr>
        <p:blipFill>
          <a:blip r:embed="rId4" cstate="print"/>
          <a:srcRect l="9330" t="23540" r="5742" b="23540"/>
          <a:stretch>
            <a:fillRect/>
          </a:stretch>
        </p:blipFill>
        <p:spPr bwMode="auto">
          <a:xfrm>
            <a:off x="0" y="1484784"/>
            <a:ext cx="3600400" cy="149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Просмотр оценок. </a:t>
            </a:r>
            <a:r>
              <a:rPr lang="ru-RU" sz="3200" b="1" u="sng" dirty="0" smtClean="0">
                <a:latin typeface="Arial" pitchFamily="34" charset="0"/>
                <a:cs typeface="Arial" pitchFamily="34" charset="0"/>
                <a:hlinkClick r:id="rId2"/>
              </a:rPr>
              <a:t>http://do.school238.ru/grade/report/grader/index.php?id=8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1\YandexDisk\Скриншоты\2017-03-16_00-37-48.png"/>
          <p:cNvPicPr/>
          <p:nvPr/>
        </p:nvPicPr>
        <p:blipFill>
          <a:blip r:embed="rId3" cstate="print"/>
          <a:srcRect l="17282" t="32238" r="5449" b="4517"/>
          <a:stretch>
            <a:fillRect/>
          </a:stretch>
        </p:blipFill>
        <p:spPr bwMode="auto">
          <a:xfrm>
            <a:off x="539552" y="1864306"/>
            <a:ext cx="8064896" cy="44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YandexDisk\Скриншоты\2016-02-14 21-32-39 Скриншот экрана.png"/>
          <p:cNvPicPr>
            <a:picLocks noGrp="1"/>
          </p:cNvPicPr>
          <p:nvPr>
            <p:ph idx="1"/>
          </p:nvPr>
        </p:nvPicPr>
        <p:blipFill>
          <a:blip r:embed="rId2" cstate="print"/>
          <a:srcRect t="1815"/>
          <a:stretch>
            <a:fillRect/>
          </a:stretch>
        </p:blipFill>
        <p:spPr bwMode="auto">
          <a:xfrm>
            <a:off x="971600" y="404664"/>
            <a:ext cx="741682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Результаты, мнение учащихся.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я думаю, что такие уроки-лекции учат школьников грамотно составлять план или конспект, выбирать и записывать главное, уметь формулировать тезисы. </a:t>
            </a:r>
          </a:p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Все эти умения понадобятся всем нам в высших учебных заведениях, поэтому проводить подобного плана лекции не будет лишним в школьной программе. Это хорошо  подготовит нас для дальнейшего образования. 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Диана Александрова 10А</a:t>
            </a: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ownloads\Витрувианский челове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655026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764704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мой взгляд, "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Витрувианский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человек", созданный Леонардо да Винчи приблизительно в 1490 году, весьма ярко иллюстрирует параграф "Природа человека" раздела "Человек и общество" и может быть использован учителем как своеобразный эпиграф к уроку. </a:t>
            </a:r>
          </a:p>
          <a:p>
            <a:pPr algn="r"/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Киншов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Даниил 10Б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0"/>
            <a:ext cx="4283968" cy="6858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Автор: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Pawel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Kuczynski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1. Без названия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2. Название: "Пропасть"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Картины из серии "Современное общество». Находится в свободном доступе в интернете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Дата создания ~ 2013 год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Картины подходят для демонстрации на уроке, так как раскрывают проблемы общества, ограничения свободы одних граждан другими и нравственных ценностей.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Балобеев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Дмитрий 10Б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1\Downloads\пропас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573016"/>
            <a:ext cx="4259629" cy="3024336"/>
          </a:xfrm>
          <a:prstGeom prst="rect">
            <a:avLst/>
          </a:prstGeom>
          <a:noFill/>
        </p:spPr>
      </p:pic>
      <p:pic>
        <p:nvPicPr>
          <p:cNvPr id="19459" name="Picture 3" descr="C:\Users\1\Downloads\Павел Кудзюнс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443536" cy="265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эффективности применения методических разработок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50405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Дистанционные домашние задания по обществознанию в 2015-2016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году выполнили 63 десятиклассника. Средний балл - 71,79.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Тестовые задания выполнили 100% учащихся, высказались на форуме – 61 уч-ся (97%)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Видеолекции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посмотрели – 54 уч-ся (85%), из них высказались, что «это сложное задание для школьника, оно больше подходит для вуза» - 2 ученицы.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Готовы продолжать работу в дистанционном формате – 58 учащихся.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49288"/>
            <a:ext cx="9144000" cy="640871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Электронное обучение с применением ДОТ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в системе смешанного обучения позволяют реализовать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подход;</a:t>
            </a: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стимулируют использование учащимися УМК повышенного уровня и достижений современной науки; </a:t>
            </a: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дают опыт познавательной и практической деятельности, критического осмысления актуальной информации, поступающей из разных источников, аргументированной защиты своей позиции, формулирования на этой основе собственных заключений и оценочных суждений</a:t>
            </a: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дают опыт самостоятельной поисковой, исследовательской, творческой проектной деятельности</a:t>
            </a: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расширяют и углубляют образовательное поле учащихся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подход к изучению общественных дисциплин: эффективные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практики»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564904"/>
            <a:ext cx="4532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spb.hse.ru/news/204900022.html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1\Desktop\17571951_2059226920971269_1908086480_o.jpg"/>
          <p:cNvPicPr>
            <a:picLocks noChangeAspect="1" noChangeArrowheads="1"/>
          </p:cNvPicPr>
          <p:nvPr/>
        </p:nvPicPr>
        <p:blipFill>
          <a:blip r:embed="rId3" cstate="print"/>
          <a:srcRect b="37033"/>
          <a:stretch>
            <a:fillRect/>
          </a:stretch>
        </p:blipFill>
        <p:spPr bwMode="auto">
          <a:xfrm>
            <a:off x="1145317" y="3140968"/>
            <a:ext cx="6870606" cy="324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Образовательные технологии: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дистанционные образовательные технологии,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смешанное обучение,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«перевернутое обучение»,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«обучение вне стен классной комнаты»,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проектные и исследовательские технологии,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образовательные путешествия,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музейно-педагогические технологии,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технологии мобильного обучения,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BYOD bring your own device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(принеси свой собственный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гаджет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Методическое обеспечение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Музейный центр дистанционного обучения Русского музея» </a:t>
            </a:r>
            <a:r>
              <a:rPr lang="ru-RU" sz="3300" u="sng" dirty="0" smtClean="0">
                <a:latin typeface="Arial" pitchFamily="34" charset="0"/>
                <a:cs typeface="Arial" pitchFamily="34" charset="0"/>
                <a:hlinkClick r:id="rId2"/>
              </a:rPr>
              <a:t>http://moodle2.muzped.net</a:t>
            </a:r>
            <a:endParaRPr lang="ru-RU" sz="33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Санкт-Петербургский центр оценки качества образования и информационных  технологий </a:t>
            </a:r>
            <a:r>
              <a:rPr lang="en-US" sz="3300" u="sng" dirty="0" smtClean="0">
                <a:latin typeface="Arial" pitchFamily="34" charset="0"/>
                <a:cs typeface="Arial" pitchFamily="34" charset="0"/>
                <a:hlinkClick r:id="rId3"/>
              </a:rPr>
              <a:t>http://do2.rcokoit.ru/</a:t>
            </a:r>
            <a:endParaRPr lang="ru-RU" sz="33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Дистанционное обучение ГБОУ СОШ № 238 </a:t>
            </a:r>
            <a:r>
              <a:rPr lang="en-US" sz="3300" u="sng" dirty="0" smtClean="0">
                <a:latin typeface="Arial" pitchFamily="34" charset="0"/>
                <a:cs typeface="Arial" pitchFamily="34" charset="0"/>
                <a:hlinkClick r:id="rId4"/>
              </a:rPr>
              <a:t>http://do.school238.ru/</a:t>
            </a:r>
            <a:endParaRPr lang="ru-RU" sz="33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Городская экспериментальная площадка «Использование дистанционных образовательных технологий при обучении различных категорий учащихся» </a:t>
            </a:r>
            <a:r>
              <a:rPr lang="en-US" sz="3300" u="sng" dirty="0" smtClean="0">
                <a:latin typeface="Arial" pitchFamily="34" charset="0"/>
                <a:cs typeface="Arial" pitchFamily="34" charset="0"/>
                <a:hlinkClick r:id="rId5"/>
              </a:rPr>
              <a:t>http://school238.ru/aksperimentalnaja-ploshhadka.html</a:t>
            </a:r>
            <a:endParaRPr lang="ru-RU" sz="33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Проект «Академия» телеканала «Культура» </a:t>
            </a:r>
            <a:r>
              <a:rPr lang="en-US" sz="3300" u="sng" dirty="0" smtClean="0">
                <a:latin typeface="Arial" pitchFamily="34" charset="0"/>
                <a:cs typeface="Arial" pitchFamily="34" charset="0"/>
                <a:hlinkClick r:id="rId6"/>
              </a:rPr>
              <a:t>http://tvkultura.ru/about/show/brand_id/20898/</a:t>
            </a:r>
            <a:endParaRPr lang="ru-RU" sz="3300" u="sng" dirty="0" smtClean="0">
              <a:latin typeface="Arial" pitchFamily="34" charset="0"/>
              <a:cs typeface="Arial" pitchFamily="34" charset="0"/>
            </a:endParaRPr>
          </a:p>
          <a:p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практических заданий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Дистанционные домашние задания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Лабораторные работы по анализу текста и изображения, схемы, таблицы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Видеолекции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 музейным экспонатом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Анализ объекта городской среды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интернет-ресурсами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Творческие задания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иллюстрация и т.д.)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Ленинград. 1930-е годы. Виртуальный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путеводитель.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YandexDisk\Скриншоты\2017-04-26_19-58-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" y="-61913"/>
            <a:ext cx="11201400" cy="698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YandexDisk\Скриншоты\2017-04-26_21-00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84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625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Применение  дистанционных образовательных технологий в инновационных педагогических разработках для изучения общественных дисциплин на основе системно-деятельностного подхода </vt:lpstr>
      <vt:lpstr>Третий Конгресс учителей общественных дисциплин регионов СЗФО РФ Общественные дисциплины: ресурсы образовательного партнёрства 25 марта 2017 г. </vt:lpstr>
      <vt:lpstr>«Системно-деятельностный подход к изучению общественных дисциплин: эффективные практики»   </vt:lpstr>
      <vt:lpstr>Образовательные технологии: </vt:lpstr>
      <vt:lpstr>Методическое обеспечение</vt:lpstr>
      <vt:lpstr>Виды практических заданий</vt:lpstr>
      <vt:lpstr>Ленинград. 1930-е годы. Виртуальный путеводитель.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Разработка и применение дистанционных домашних заданий по теме  «Человек и общество»  в курсе «Обществознание». 10 класс. </vt:lpstr>
      <vt:lpstr>Дидактические материалы и возможность их выбора</vt:lpstr>
      <vt:lpstr>Слайд 17</vt:lpstr>
      <vt:lpstr>Слайд 18</vt:lpstr>
      <vt:lpstr>Система оценивания: оценивание в системе moodle традиционная система</vt:lpstr>
      <vt:lpstr>Просмотр оценок. http://do.school238.ru/grade/report/grader/index.php?id=8</vt:lpstr>
      <vt:lpstr>Слайд 21</vt:lpstr>
      <vt:lpstr>Результаты, мнение учащихся. </vt:lpstr>
      <vt:lpstr>Слайд 23</vt:lpstr>
      <vt:lpstr>Слайд 24</vt:lpstr>
      <vt:lpstr>Анализ эффективности применения методических разработок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применение дистанционных домашних заданий по теме  «Человек и общество»  в курсе «Обществознание». 10 класс.</dc:title>
  <dc:creator>1</dc:creator>
  <cp:lastModifiedBy>1</cp:lastModifiedBy>
  <cp:revision>68</cp:revision>
  <dcterms:modified xsi:type="dcterms:W3CDTF">2017-04-26T18:06:18Z</dcterms:modified>
</cp:coreProperties>
</file>