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70" r:id="rId5"/>
    <p:sldId id="280" r:id="rId6"/>
    <p:sldId id="279" r:id="rId7"/>
    <p:sldId id="278" r:id="rId8"/>
    <p:sldId id="269" r:id="rId9"/>
    <p:sldId id="276" r:id="rId10"/>
    <p:sldId id="277" r:id="rId11"/>
    <p:sldId id="271" r:id="rId12"/>
    <p:sldId id="272" r:id="rId13"/>
    <p:sldId id="274" r:id="rId14"/>
    <p:sldId id="287" r:id="rId15"/>
    <p:sldId id="275" r:id="rId16"/>
    <p:sldId id="273" r:id="rId17"/>
    <p:sldId id="264" r:id="rId18"/>
    <p:sldId id="265" r:id="rId19"/>
    <p:sldId id="266" r:id="rId20"/>
    <p:sldId id="281" r:id="rId21"/>
    <p:sldId id="282" r:id="rId22"/>
    <p:sldId id="283" r:id="rId23"/>
    <p:sldId id="285" r:id="rId24"/>
    <p:sldId id="286" r:id="rId25"/>
    <p:sldId id="261" r:id="rId26"/>
    <p:sldId id="267" r:id="rId27"/>
    <p:sldId id="268" r:id="rId28"/>
    <p:sldId id="259" r:id="rId29"/>
    <p:sldId id="260" r:id="rId30"/>
    <p:sldId id="26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7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199538410929758"/>
          <c:y val="7.2733610125788481E-2"/>
          <c:w val="0.4656485343934601"/>
          <c:h val="0.745043912572406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explosion val="14"/>
            <c:spPr>
              <a:solidFill>
                <a:srgbClr val="C00000"/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99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C00000"/>
              </a:solidFill>
            </c:spPr>
          </c:dPt>
          <c:dPt>
            <c:idx val="1"/>
            <c:explosion val="32"/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explosion val="16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explosion val="16"/>
          </c:dPt>
          <c:dPt>
            <c:idx val="1"/>
            <c:spPr>
              <a:solidFill>
                <a:srgbClr val="0070C0"/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65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0A32F-22B1-4D30-9D27-B70FBCC1FC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EA8F-A789-4C06-A8E7-28F7455A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teplo58.ru/topit.ht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69;&#1083;&#1077;&#1082;&#1090;&#1088;&#1086;&#1101;&#1085;&#1077;&#1088;&#1075;&#1077;&#1090;&#1080;&#1082;&#1072;_%20&#1082;&#1072;&#1082;%20&#1089;&#1074;&#1077;&#1090;%20&#1087;&#1086;&#1103;&#1074;&#1083;&#1103;&#1077;&#1090;&#1089;&#1103;%20&#1074;%20&#1085;&#1072;&#1096;&#1077;&#1084;%20&#1076;&#1086;&#1084;&#1077;.mp4" TargetMode="External"/><Relationship Id="rId2" Type="http://schemas.openxmlformats.org/officeDocument/2006/relationships/hyperlink" Target="&#1069;&#1083;&#1077;&#1082;&#1090;&#1088;&#1086;&#1101;&#1085;&#1077;&#1088;&#1075;&#1077;&#1090;&#1080;&#1082;&#1072;,%20&#1090;&#1077;&#1087;&#1083;&#1086;&#1074;&#1072;&#1103;%20&#1080;%20&#1072;&#1090;&#1086;&#1084;&#1085;&#1072;&#1103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40;&#1090;&#1086;&#1084;&#1085;&#1072;&#1103;%20&#1101;&#1085;&#1077;&#1088;&#1075;&#1077;&#1090;&#1080;&#1082;&#1072;%20&#1079;&#1072;%201,5%20&#1084;&#1080;&#1085;&#1091;&#1090;&#1099;.mp4" TargetMode="External"/><Relationship Id="rId4" Type="http://schemas.openxmlformats.org/officeDocument/2006/relationships/hyperlink" Target="&#1063;&#1090;&#1086;%20&#1090;&#1072;&#1082;&#1086;&#1077;%20&#1058;&#1069;&#1062;%20-%20YouTube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24288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lipped classroom («Перевернутый класс») и с чем его едят. 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857628"/>
            <a:ext cx="6400800" cy="1285884"/>
          </a:xfrm>
        </p:spPr>
        <p:txBody>
          <a:bodyPr>
            <a:normAutofit lnSpcReduction="10000"/>
          </a:bodyPr>
          <a:lstStyle/>
          <a:p>
            <a:r>
              <a:rPr lang="ru-RU" sz="2000" b="1" smtClean="0">
                <a:solidFill>
                  <a:schemeClr val="tx2">
                    <a:lumMod val="50000"/>
                  </a:schemeClr>
                </a:solidFill>
              </a:rPr>
              <a:t>Мастер –класс, материалы к педагогическому совету 30.03. 2017 год учитель географии ГБОУ СОШ № 238 Адмиралтейского района Санкт-Петербурга Киселева О.Ю.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Особенности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АЭС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571480"/>
          <a:ext cx="8572560" cy="16424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0462"/>
                <a:gridCol w="2500330"/>
                <a:gridCol w="2571768"/>
              </a:tblGrid>
              <a:tr h="11685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Строительство и эксплуатация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Работа</a:t>
                      </a:r>
                      <a:r>
                        <a:rPr lang="ru-RU" sz="2000" baseline="0" dirty="0" smtClean="0"/>
                        <a:t> в энергосистеме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Воздействие на окружающую среду</a:t>
                      </a:r>
                      <a:endParaRPr lang="ru-RU" sz="2000" dirty="0"/>
                    </a:p>
                  </a:txBody>
                  <a:tcPr/>
                </a:tc>
              </a:tr>
              <a:tr h="4739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2500306"/>
            <a:ext cx="2071702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Сроятся долго и стоят дорого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428868"/>
            <a:ext cx="2071702" cy="14906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Вырабатывают электроэнергию круглогодично без сезонных колебаний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929066"/>
            <a:ext cx="3214710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требуется постоянных и объемных поставок топлива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2500306"/>
            <a:ext cx="2071702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Требуют значительного количества персонала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786190"/>
            <a:ext cx="2071702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Довольно сложно регулируются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4572008"/>
            <a:ext cx="3000396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Могут быть построены в любых </a:t>
            </a:r>
            <a:r>
              <a:rPr lang="ru-RU" b="1" dirty="0" err="1" smtClean="0"/>
              <a:t>энергодефицитных</a:t>
            </a:r>
            <a:r>
              <a:rPr lang="ru-RU" b="1" dirty="0" smtClean="0"/>
              <a:t> районах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072074"/>
            <a:ext cx="2428892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безаварийной работе незначительно воздействуют на окружающую среду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5429264"/>
            <a:ext cx="2071702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Требуется захоронение </a:t>
            </a:r>
            <a:r>
              <a:rPr lang="ru-RU" b="1" dirty="0" err="1" smtClean="0"/>
              <a:t>радиоктивных</a:t>
            </a:r>
            <a:r>
              <a:rPr lang="ru-RU" b="1" dirty="0" smtClean="0"/>
              <a:t> отходов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0046 L 0.0342 -0.147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38715 -0.334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7257 0.4405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12824 L 0.64323 -0.55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00035 0.1611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36615 -0.2645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59167 0.053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0122 -0.3224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Практическая работа</a:t>
            </a:r>
            <a:br>
              <a:rPr lang="ru-RU" sz="3600" dirty="0" smtClean="0"/>
            </a:br>
            <a:r>
              <a:rPr lang="ru-RU" sz="3600" dirty="0" smtClean="0"/>
              <a:t>Задание 1</a:t>
            </a:r>
            <a:br>
              <a:rPr lang="ru-RU" sz="3600" dirty="0" smtClean="0"/>
            </a:br>
            <a:r>
              <a:rPr lang="ru-RU" sz="2400" dirty="0" smtClean="0"/>
              <a:t>Цель: познакомить учащихся с новым видом карт, формировать умение читать карту и делать выводы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4038600" cy="4525963"/>
          </a:xfrm>
        </p:spPr>
        <p:txBody>
          <a:bodyPr/>
          <a:lstStyle/>
          <a:p>
            <a:r>
              <a:rPr lang="ru-RU" dirty="0" smtClean="0"/>
              <a:t>С помощью  таблицы 12 </a:t>
            </a:r>
            <a:r>
              <a:rPr lang="ru-RU" dirty="0" smtClean="0"/>
              <a:t>Приложения </a:t>
            </a:r>
            <a:r>
              <a:rPr lang="ru-RU" dirty="0" smtClean="0"/>
              <a:t>1 к учебнику и карты атласа «Электроэнергетика» проанализируйте расположение крупнейших ТЭС России, использующих различное топливо.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0240"/>
            <a:ext cx="4038600" cy="4525963"/>
          </a:xfrm>
        </p:spPr>
        <p:txBody>
          <a:bodyPr/>
          <a:lstStyle/>
          <a:p>
            <a:r>
              <a:rPr lang="ru-RU" b="1" i="1" dirty="0" smtClean="0"/>
              <a:t>Сформулируйте вывод</a:t>
            </a:r>
          </a:p>
          <a:p>
            <a:r>
              <a:rPr lang="ru-RU" dirty="0" smtClean="0"/>
              <a:t>1. В европейской части России ТЭС в качестве топлива используют в основном   ________</a:t>
            </a:r>
          </a:p>
          <a:p>
            <a:r>
              <a:rPr lang="ru-RU" dirty="0" smtClean="0"/>
              <a:t>2. В азиатской части страны ТЭС используют 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285688" y="5643578"/>
            <a:ext cx="88583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/>
              <a:t>В европейской части России ТЭС в качестве топлива используют в </a:t>
            </a:r>
            <a:r>
              <a:rPr lang="ru-RU" dirty="0" err="1" smtClean="0"/>
              <a:t>основном______</a:t>
            </a:r>
            <a:endParaRPr lang="ru-RU" u="sng" dirty="0" smtClean="0"/>
          </a:p>
          <a:p>
            <a:pPr marL="342900" indent="-342900" algn="ctr">
              <a:buAutoNum type="arabicPeriod"/>
            </a:pPr>
            <a:r>
              <a:rPr lang="ru-RU" dirty="0" smtClean="0"/>
              <a:t> В азиатской части страны ТЭС </a:t>
            </a:r>
            <a:r>
              <a:rPr lang="ru-RU" dirty="0" err="1" smtClean="0"/>
              <a:t>используют___________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Тепловые электростанции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6665" t="12451" b="22458"/>
          <a:stretch>
            <a:fillRect/>
          </a:stretch>
        </p:blipFill>
        <p:spPr bwMode="auto">
          <a:xfrm>
            <a:off x="0" y="928670"/>
            <a:ext cx="8858280" cy="4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3286116" y="364331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08" y="3500438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85852" y="285749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43240" y="364331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00100" y="307181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85918" y="428625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00100" y="285749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85984" y="385762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282" y="414338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5720" y="3643314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42976" y="2285992"/>
            <a:ext cx="214314" cy="2143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86182" y="4572008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43372" y="3000372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143372" y="4500570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43504" y="5214950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500958" y="4857760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44" y="5715016"/>
            <a:ext cx="88583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/>
              <a:t>В европейской части России ТЭС в качестве топлива используют в основном </a:t>
            </a:r>
            <a:r>
              <a:rPr lang="ru-RU" b="1" u="sng" dirty="0" smtClean="0">
                <a:solidFill>
                  <a:srgbClr val="FF0000"/>
                </a:solidFill>
              </a:rPr>
              <a:t>природный газ</a:t>
            </a:r>
            <a:r>
              <a:rPr lang="ru-RU" u="sng" dirty="0" smtClean="0"/>
              <a:t>.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 В азиатской части страны ТЭС используют </a:t>
            </a:r>
            <a:r>
              <a:rPr lang="ru-RU" b="1" u="sng" dirty="0" smtClean="0">
                <a:solidFill>
                  <a:srgbClr val="FF0000"/>
                </a:solidFill>
              </a:rPr>
              <a:t>уголь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214546" y="4143380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Тепловые электростанции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3515" t="12451" b="23828"/>
          <a:stretch>
            <a:fillRect/>
          </a:stretch>
        </p:blipFill>
        <p:spPr bwMode="auto">
          <a:xfrm>
            <a:off x="214282" y="1000108"/>
            <a:ext cx="878875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Используя таблицу 14 Приложения к учебнику и карты атласа, проанализируйте расположение АЭС России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Сформулируйте вывод</a:t>
            </a:r>
          </a:p>
          <a:p>
            <a:r>
              <a:rPr lang="ru-RU" dirty="0" smtClean="0"/>
              <a:t>АЭС размещены в _______________ части России, так как 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Атомные электростанции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515" t="12451" b="23095"/>
          <a:stretch>
            <a:fillRect/>
          </a:stretch>
        </p:blipFill>
        <p:spPr bwMode="auto">
          <a:xfrm>
            <a:off x="214282" y="928670"/>
            <a:ext cx="87419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5715016"/>
            <a:ext cx="88583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АЭС размещены в </a:t>
            </a:r>
            <a:r>
              <a:rPr lang="ru-RU" b="1" dirty="0" smtClean="0">
                <a:solidFill>
                  <a:srgbClr val="FF0000"/>
                </a:solidFill>
              </a:rPr>
              <a:t>европейской</a:t>
            </a:r>
            <a:r>
              <a:rPr lang="ru-RU" b="1" dirty="0" smtClean="0"/>
              <a:t> части </a:t>
            </a:r>
            <a:r>
              <a:rPr lang="ru-RU" b="1" dirty="0" smtClean="0"/>
              <a:t>России, так </a:t>
            </a:r>
            <a:r>
              <a:rPr lang="ru-RU" b="1" dirty="0" smtClean="0"/>
              <a:t>как здесь </a:t>
            </a:r>
            <a:r>
              <a:rPr lang="ru-RU" b="1" dirty="0" smtClean="0">
                <a:solidFill>
                  <a:srgbClr val="FF0000"/>
                </a:solidFill>
              </a:rPr>
              <a:t>выше плотность населения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</a:t>
            </a:r>
          </a:p>
          <a:p>
            <a:r>
              <a:rPr lang="ru-RU" dirty="0"/>
              <a:t>Пермская ГРЭС (мощностью 2,4 </a:t>
            </a:r>
            <a:r>
              <a:rPr lang="ru-RU" dirty="0" err="1"/>
              <a:t>млн</a:t>
            </a:r>
            <a:r>
              <a:rPr lang="ru-RU" dirty="0"/>
              <a:t> кВт) </a:t>
            </a:r>
            <a:r>
              <a:rPr lang="ru-RU" dirty="0" smtClean="0"/>
              <a:t>–крупнейшая </a:t>
            </a:r>
            <a:r>
              <a:rPr lang="ru-RU" dirty="0"/>
              <a:t>в </a:t>
            </a:r>
            <a:r>
              <a:rPr lang="ru-RU" dirty="0" smtClean="0"/>
              <a:t>Пермском крае. </a:t>
            </a:r>
            <a:r>
              <a:rPr lang="ru-RU" dirty="0"/>
              <a:t>По проекту она </a:t>
            </a:r>
            <a:r>
              <a:rPr lang="ru-RU" dirty="0" smtClean="0"/>
              <a:t>должна была </a:t>
            </a:r>
            <a:r>
              <a:rPr lang="ru-RU" dirty="0"/>
              <a:t>работать на каменном угле, </a:t>
            </a:r>
            <a:r>
              <a:rPr lang="ru-RU" dirty="0" smtClean="0"/>
              <a:t>хотя </a:t>
            </a:r>
            <a:r>
              <a:rPr lang="ru-RU" dirty="0"/>
              <a:t>в настоящее время в качестве топлива </a:t>
            </a:r>
            <a:r>
              <a:rPr lang="ru-RU" dirty="0" smtClean="0"/>
              <a:t>и с пользуется </a:t>
            </a:r>
            <a:r>
              <a:rPr lang="ru-RU" dirty="0"/>
              <a:t>газ. </a:t>
            </a:r>
            <a:endParaRPr lang="ru-RU" dirty="0" smtClean="0"/>
          </a:p>
          <a:p>
            <a:r>
              <a:rPr lang="ru-RU" dirty="0" smtClean="0"/>
              <a:t>Рассчитайте , сколько </a:t>
            </a:r>
            <a:r>
              <a:rPr lang="ru-RU" dirty="0"/>
              <a:t>бы потребовалось станции каменного угля </a:t>
            </a:r>
            <a:r>
              <a:rPr lang="ru-RU" dirty="0" smtClean="0"/>
              <a:t>для </a:t>
            </a:r>
            <a:r>
              <a:rPr lang="ru-RU" dirty="0"/>
              <a:t>ее цикла работы (6000 </a:t>
            </a:r>
            <a:r>
              <a:rPr lang="ru-RU" dirty="0" smtClean="0"/>
              <a:t>ч.), </a:t>
            </a:r>
            <a:r>
              <a:rPr lang="ru-RU" dirty="0"/>
              <a:t>если </a:t>
            </a:r>
            <a:r>
              <a:rPr lang="ru-RU" dirty="0" smtClean="0"/>
              <a:t>известно</a:t>
            </a:r>
            <a:r>
              <a:rPr lang="ru-RU" dirty="0"/>
              <a:t>, что затраты на выработку </a:t>
            </a:r>
            <a:r>
              <a:rPr lang="ru-RU" dirty="0" smtClean="0"/>
              <a:t> 3 </a:t>
            </a:r>
            <a:r>
              <a:rPr lang="ru-RU" dirty="0"/>
              <a:t>кВт·ч составляют 1 </a:t>
            </a:r>
            <a:r>
              <a:rPr lang="ru-RU" dirty="0" smtClean="0"/>
              <a:t>кг условного </a:t>
            </a:r>
            <a:r>
              <a:rPr lang="ru-RU" dirty="0"/>
              <a:t>топлива, а работает она только на </a:t>
            </a:r>
          </a:p>
          <a:p>
            <a:r>
              <a:rPr lang="ru-RU" dirty="0"/>
              <a:t>2/3 своей мощности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</a:t>
            </a:r>
            <a:r>
              <a:rPr lang="ru-RU" dirty="0"/>
              <a:t>Какое количество газа требуется </a:t>
            </a:r>
            <a:r>
              <a:rPr lang="ru-RU" dirty="0" smtClean="0"/>
              <a:t>Пермской </a:t>
            </a:r>
            <a:r>
              <a:rPr lang="ru-RU" dirty="0"/>
              <a:t>ГРЭС </a:t>
            </a:r>
            <a:r>
              <a:rPr lang="ru-RU" dirty="0" smtClean="0"/>
              <a:t>для обеспечения </a:t>
            </a:r>
            <a:r>
              <a:rPr lang="ru-RU" dirty="0"/>
              <a:t>ее работы в настоящее время? Предложите наиболее </a:t>
            </a:r>
            <a:r>
              <a:rPr lang="ru-RU" dirty="0" smtClean="0"/>
              <a:t>экономичный </a:t>
            </a:r>
            <a:r>
              <a:rPr lang="ru-RU" dirty="0"/>
              <a:t>вид топлива и вероятный источник его </a:t>
            </a:r>
            <a:r>
              <a:rPr lang="ru-RU" dirty="0" smtClean="0"/>
              <a:t>поступления</a:t>
            </a:r>
            <a:r>
              <a:rPr lang="ru-RU" dirty="0"/>
              <a:t>. </a:t>
            </a:r>
            <a:r>
              <a:rPr lang="ru-RU" dirty="0" smtClean="0"/>
              <a:t>Аргументируйте </a:t>
            </a:r>
            <a:r>
              <a:rPr lang="ru-RU" dirty="0"/>
              <a:t>свой </a:t>
            </a:r>
            <a:r>
              <a:rPr lang="ru-RU" dirty="0" smtClean="0"/>
              <a:t>ответ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271464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Та­ри­фы на элек­тро­энер­гию в Рос­сии силь­но раз­ли­ча­ют­ся для жи­те­лей раз­лич­ных ре­ги­о­нов Рос­сии. Так, на­при­мер, сто­и­мость элек­тро­энер­гии для го­ро­жан Ир­кут­ской об­ла­сти, про­жи­ва­ю­щих в квар­ти­рах с элек­три­че­ски­ми пли­та­ми, со­став­ля­ет 0,68 руб. </a:t>
            </a:r>
            <a:r>
              <a:rPr lang="ru-RU" dirty="0" err="1" smtClean="0"/>
              <a:t>кВт-ч</a:t>
            </a:r>
            <a:r>
              <a:rPr lang="ru-RU" dirty="0" smtClean="0"/>
              <a:t>*. Это более чем в 3 раза де­шев­ле, чем в со­сед­ней Рес­пуб­ли­ке Саха (Яку­тия).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Какая осо­бен­ность хо­зяй­ства Ир­кут­ской об­ла­сти поз­во­ля­ет удер­жи­вать не­вы­со­кие цены на элек­тро­энер­гию для жи­те­лей этого ре­ги­о­на?</a:t>
            </a:r>
          </a:p>
          <a:p>
            <a:r>
              <a:rPr lang="ru-RU" dirty="0" smtClean="0"/>
              <a:t>Ответ за­пи­ши­те на от­дель­ном листе или блан­ке, ука­зав сна­ча­ла номер за­да­ния.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35729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Та­ри­фы на элек­тро­энер­гию в Рос­сии силь­но раз­ли­ча­ют­ся для жи­те­лей раз­лич­ных ре­ги­о­нов Рос­сии. Так, на­при­мер, сто­и­мость элек­тро­энер­гии для го­ро­жан Рес­пуб­ли­ки Ха­ка­сия, про­жи­ва­ю­щих в квар­ти­рах с элек­три­че­ски­ми пли­та­ми, со­став­ля­ет 0,92 руб. кВт·ч. Это почти в 3 раза де­шев­ле, чем в со­сед­ней Рес­пуб­ли­ке Алтай.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Какая осо­бен­ность хо­зяй­ства Рес­пуб­ли­ки Ха­ка­сия поз­во­ля­ет удер­жи­вать не­вы­со­кие цены на элек­тро­энер­гию для жи­те­лей этого ре­ги­о­на?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Какие из </a:t>
            </a:r>
            <a:r>
              <a:rPr lang="ru-RU" dirty="0" smtClean="0"/>
              <a:t>перечисленных электростанций являются тепловыми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1) </a:t>
            </a:r>
            <a:r>
              <a:rPr lang="ru-RU" dirty="0" smtClean="0"/>
              <a:t>Курская </a:t>
            </a:r>
            <a:r>
              <a:rPr lang="ru-RU" dirty="0" smtClean="0"/>
              <a:t>и </a:t>
            </a:r>
            <a:r>
              <a:rPr lang="ru-RU" dirty="0" smtClean="0"/>
              <a:t>Тверская</a:t>
            </a:r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smtClean="0"/>
              <a:t>Красноярская </a:t>
            </a:r>
            <a:r>
              <a:rPr lang="ru-RU" dirty="0" smtClean="0"/>
              <a:t>и </a:t>
            </a:r>
            <a:r>
              <a:rPr lang="ru-RU" dirty="0" smtClean="0"/>
              <a:t>Бра</a:t>
            </a:r>
            <a:r>
              <a:rPr lang="en-US" dirty="0" smtClean="0"/>
              <a:t>n</a:t>
            </a:r>
            <a:r>
              <a:rPr lang="ru-RU" dirty="0" err="1" smtClean="0"/>
              <a:t>ская</a:t>
            </a:r>
            <a:endParaRPr lang="ru-RU" dirty="0" smtClean="0"/>
          </a:p>
          <a:p>
            <a:r>
              <a:rPr lang="ru-RU" dirty="0" smtClean="0"/>
              <a:t>3) </a:t>
            </a:r>
            <a:r>
              <a:rPr lang="ru-RU" dirty="0" err="1" smtClean="0"/>
              <a:t>Зейская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Усть-Илимская</a:t>
            </a:r>
            <a:endParaRPr lang="ru-RU" dirty="0" smtClean="0"/>
          </a:p>
          <a:p>
            <a:r>
              <a:rPr lang="ru-RU" dirty="0" smtClean="0"/>
              <a:t>4) </a:t>
            </a:r>
            <a:r>
              <a:rPr lang="ru-RU" dirty="0" err="1" smtClean="0"/>
              <a:t>Сургутская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Тюменская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78605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каком из </a:t>
            </a:r>
            <a:r>
              <a:rPr lang="ru-RU" dirty="0" smtClean="0"/>
              <a:t>перечисленных регионов работает крупная </a:t>
            </a:r>
            <a:r>
              <a:rPr lang="ru-RU" dirty="0" smtClean="0"/>
              <a:t>АЭС?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1) </a:t>
            </a:r>
            <a:r>
              <a:rPr lang="ru-RU" dirty="0" smtClean="0"/>
              <a:t>Белгородская область</a:t>
            </a:r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smtClean="0"/>
              <a:t>Кур</a:t>
            </a:r>
            <a:r>
              <a:rPr lang="en-US" dirty="0" smtClean="0"/>
              <a:t>c</a:t>
            </a:r>
            <a:r>
              <a:rPr lang="ru-RU" dirty="0" err="1" smtClean="0"/>
              <a:t>кая</a:t>
            </a:r>
            <a:r>
              <a:rPr lang="ru-RU" dirty="0" smtClean="0"/>
              <a:t> область</a:t>
            </a:r>
            <a:endParaRPr lang="ru-RU" dirty="0" smtClean="0"/>
          </a:p>
          <a:p>
            <a:r>
              <a:rPr lang="ru-RU" dirty="0" smtClean="0"/>
              <a:t>3) </a:t>
            </a:r>
            <a:r>
              <a:rPr lang="ru-RU" dirty="0" smtClean="0"/>
              <a:t>Архангельская область</a:t>
            </a:r>
            <a:endParaRPr lang="ru-RU" dirty="0" smtClean="0"/>
          </a:p>
          <a:p>
            <a:r>
              <a:rPr lang="ru-RU" dirty="0" smtClean="0"/>
              <a:t>4) </a:t>
            </a:r>
            <a:r>
              <a:rPr lang="ru-RU" dirty="0" smtClean="0"/>
              <a:t>Омская область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50004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Электроэнергетика ФИ: ___________________________ / 9 _ </a:t>
            </a:r>
            <a:r>
              <a:rPr lang="ru-RU" i="1" dirty="0" err="1" smtClean="0"/>
              <a:t>кл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/>
              <a:t>На этой </a:t>
            </a:r>
            <a:r>
              <a:rPr lang="ru-RU" dirty="0" err="1" smtClean="0"/>
              <a:t>эл</a:t>
            </a:r>
            <a:r>
              <a:rPr lang="ru-RU" dirty="0" smtClean="0"/>
              <a:t>. ст. вырабатывают </a:t>
            </a:r>
            <a:r>
              <a:rPr lang="ru-RU" dirty="0" err="1" smtClean="0"/>
              <a:t>эл</a:t>
            </a:r>
            <a:r>
              <a:rPr lang="ru-RU" dirty="0" smtClean="0"/>
              <a:t>. и тепло: а) ТЭС б) ТЭЦ в) ГЭС г) АЭС</a:t>
            </a:r>
          </a:p>
          <a:p>
            <a:r>
              <a:rPr lang="ru-RU" dirty="0" smtClean="0"/>
              <a:t>Наибольшая доля </a:t>
            </a:r>
            <a:r>
              <a:rPr lang="ru-RU" dirty="0" err="1" smtClean="0"/>
              <a:t>эл</a:t>
            </a:r>
            <a:r>
              <a:rPr lang="ru-RU" dirty="0" smtClean="0"/>
              <a:t>. вырабатывается на: а) ТЭС б) АЭС в) ГЭС г) доли всех станций равны</a:t>
            </a:r>
          </a:p>
          <a:p>
            <a:r>
              <a:rPr lang="ru-RU" b="1" dirty="0" smtClean="0"/>
              <a:t>АЭС</a:t>
            </a:r>
            <a:r>
              <a:rPr lang="ru-RU" dirty="0" smtClean="0"/>
              <a:t> на Урале называется: а) </a:t>
            </a:r>
            <a:r>
              <a:rPr lang="ru-RU" dirty="0" err="1" smtClean="0"/>
              <a:t>Обнинская</a:t>
            </a:r>
            <a:r>
              <a:rPr lang="ru-RU" dirty="0" smtClean="0"/>
              <a:t> б) </a:t>
            </a:r>
            <a:r>
              <a:rPr lang="ru-RU" dirty="0" err="1" smtClean="0"/>
              <a:t>Билибинская</a:t>
            </a:r>
            <a:r>
              <a:rPr lang="ru-RU" dirty="0" smtClean="0"/>
              <a:t> в) Белоярская г) </a:t>
            </a:r>
            <a:r>
              <a:rPr lang="ru-RU" dirty="0" err="1" smtClean="0"/>
              <a:t>Балаковская</a:t>
            </a:r>
            <a:endParaRPr lang="ru-RU" dirty="0" smtClean="0"/>
          </a:p>
          <a:p>
            <a:r>
              <a:rPr lang="ru-RU" dirty="0" smtClean="0"/>
              <a:t>Найдите </a:t>
            </a:r>
            <a:r>
              <a:rPr lang="ru-RU" u="sng" dirty="0" smtClean="0"/>
              <a:t>ошибку</a:t>
            </a:r>
            <a:r>
              <a:rPr lang="ru-RU" dirty="0" smtClean="0"/>
              <a:t> в парах «река-ГЭС»: </a:t>
            </a:r>
          </a:p>
          <a:p>
            <a:r>
              <a:rPr lang="ru-RU" dirty="0" smtClean="0"/>
              <a:t>а) Ангара – </a:t>
            </a:r>
            <a:r>
              <a:rPr lang="ru-RU" dirty="0" err="1" smtClean="0"/>
              <a:t>Усть-Илимская</a:t>
            </a:r>
            <a:r>
              <a:rPr lang="ru-RU" dirty="0" smtClean="0"/>
              <a:t> ГЭС б) Обь - Новосибирская в) Лена - Братская г) Волга – </a:t>
            </a:r>
            <a:r>
              <a:rPr lang="ru-RU" dirty="0" err="1" smtClean="0"/>
              <a:t>Иваньковская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Экологически чистый вид топлива: а) торф б) уголь в) дрова г) газ</a:t>
            </a:r>
          </a:p>
          <a:p>
            <a:r>
              <a:rPr lang="ru-RU" dirty="0" err="1" smtClean="0"/>
              <a:t>Паужетская</a:t>
            </a:r>
            <a:r>
              <a:rPr lang="ru-RU" dirty="0" smtClean="0"/>
              <a:t> и </a:t>
            </a:r>
            <a:r>
              <a:rPr lang="ru-RU" dirty="0" err="1" smtClean="0"/>
              <a:t>Мутновская</a:t>
            </a:r>
            <a:r>
              <a:rPr lang="ru-RU" dirty="0" smtClean="0"/>
              <a:t> </a:t>
            </a:r>
            <a:r>
              <a:rPr lang="ru-RU" dirty="0" err="1" smtClean="0"/>
              <a:t>геотермальныя</a:t>
            </a:r>
            <a:r>
              <a:rPr lang="ru-RU" dirty="0" smtClean="0"/>
              <a:t> ЭС расположена на:</a:t>
            </a:r>
          </a:p>
          <a:p>
            <a:r>
              <a:rPr lang="ru-RU" dirty="0" smtClean="0"/>
              <a:t>а) Кольском полуострове б) Сахалине в) Камчатке г) Новой Земле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Родоначальниками модели перевернутого класса считаются два учителя – </a:t>
            </a:r>
            <a:r>
              <a:rPr lang="ru-RU" sz="2400" b="1" dirty="0" smtClean="0"/>
              <a:t>Джонатан Бергман </a:t>
            </a:r>
            <a:r>
              <a:rPr lang="ru-RU" sz="2400" dirty="0" smtClean="0"/>
              <a:t>(</a:t>
            </a:r>
            <a:r>
              <a:rPr lang="ru-RU" sz="2400" dirty="0" err="1" smtClean="0"/>
              <a:t>Jonathan</a:t>
            </a:r>
            <a:r>
              <a:rPr lang="ru-RU" sz="2400" dirty="0" smtClean="0"/>
              <a:t> </a:t>
            </a:r>
            <a:r>
              <a:rPr lang="ru-RU" sz="2400" dirty="0" err="1" smtClean="0"/>
              <a:t>Bergman</a:t>
            </a:r>
            <a:r>
              <a:rPr lang="ru-RU" sz="2400" dirty="0" smtClean="0"/>
              <a:t>) и </a:t>
            </a:r>
            <a:r>
              <a:rPr lang="ru-RU" sz="2400" b="1" dirty="0" smtClean="0"/>
              <a:t>Аарон </a:t>
            </a:r>
            <a:r>
              <a:rPr lang="ru-RU" sz="2400" b="1" dirty="0" err="1" smtClean="0"/>
              <a:t>Сэмс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Aaron</a:t>
            </a:r>
            <a:r>
              <a:rPr lang="ru-RU" sz="2400" dirty="0" smtClean="0"/>
              <a:t> </a:t>
            </a:r>
            <a:r>
              <a:rPr lang="ru-RU" sz="2400" dirty="0" err="1" smtClean="0"/>
              <a:t>Sams</a:t>
            </a:r>
            <a:r>
              <a:rPr lang="ru-RU" sz="2400" dirty="0" smtClean="0"/>
              <a:t>), которые в </a:t>
            </a:r>
            <a:r>
              <a:rPr lang="ru-RU" sz="2400" b="1" dirty="0" smtClean="0"/>
              <a:t>2007 </a:t>
            </a:r>
            <a:r>
              <a:rPr lang="ru-RU" sz="2400" dirty="0" smtClean="0"/>
              <a:t>году сначала придумали, как обеспечить своими лекциями спортсменов, часто пропускающих занятия, а затем развили эту идею в новое образовательное направление. </a:t>
            </a:r>
            <a:endParaRPr lang="ru-RU" sz="2400" dirty="0"/>
          </a:p>
        </p:txBody>
      </p:sp>
      <p:pic>
        <p:nvPicPr>
          <p:cNvPr id="13314" name="Picture 2" descr="http://edcommunity.ru/upload/resize_cache/main/cfc/600_600_1/%D0%A0%D0%B8%D1%81%D1%83%D0%BD%D0%BE%D0%B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496"/>
            <a:ext cx="713281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1. Какие </a:t>
            </a:r>
            <a:r>
              <a:rPr lang="ru-RU" dirty="0" smtClean="0"/>
              <a:t>из </a:t>
            </a:r>
            <a:r>
              <a:rPr lang="ru-RU" dirty="0" smtClean="0"/>
              <a:t>перечисленных электростанций являются тепловыми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1) </a:t>
            </a:r>
            <a:r>
              <a:rPr lang="ru-RU" dirty="0" smtClean="0"/>
              <a:t>Курская </a:t>
            </a:r>
            <a:r>
              <a:rPr lang="ru-RU" dirty="0" smtClean="0"/>
              <a:t>и </a:t>
            </a:r>
            <a:r>
              <a:rPr lang="ru-RU" dirty="0" smtClean="0"/>
              <a:t>Тверская</a:t>
            </a:r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smtClean="0"/>
              <a:t>Красноярская </a:t>
            </a:r>
            <a:r>
              <a:rPr lang="ru-RU" dirty="0" smtClean="0"/>
              <a:t>и </a:t>
            </a:r>
            <a:r>
              <a:rPr lang="ru-RU" dirty="0" smtClean="0"/>
              <a:t>Бра</a:t>
            </a:r>
            <a:r>
              <a:rPr lang="en-US" dirty="0" smtClean="0"/>
              <a:t>n</a:t>
            </a:r>
            <a:r>
              <a:rPr lang="ru-RU" dirty="0" err="1" smtClean="0"/>
              <a:t>ская</a:t>
            </a:r>
            <a:endParaRPr lang="ru-RU" dirty="0" smtClean="0"/>
          </a:p>
          <a:p>
            <a:r>
              <a:rPr lang="ru-RU" dirty="0" smtClean="0"/>
              <a:t>3) </a:t>
            </a:r>
            <a:r>
              <a:rPr lang="ru-RU" dirty="0" err="1" smtClean="0"/>
              <a:t>Зейская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Усть-Илимская</a:t>
            </a:r>
            <a:endParaRPr lang="ru-RU" dirty="0" smtClean="0"/>
          </a:p>
          <a:p>
            <a:r>
              <a:rPr lang="ru-RU" dirty="0" smtClean="0"/>
              <a:t>4) </a:t>
            </a:r>
            <a:r>
              <a:rPr lang="ru-RU" dirty="0" err="1" smtClean="0"/>
              <a:t>Сургутская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Тюменская</a:t>
            </a:r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ru-RU" b="1" dirty="0" smtClean="0"/>
              <a:t>2. АЭС</a:t>
            </a:r>
            <a:r>
              <a:rPr lang="ru-RU" dirty="0" smtClean="0"/>
              <a:t> </a:t>
            </a:r>
            <a:r>
              <a:rPr lang="ru-RU" dirty="0" smtClean="0"/>
              <a:t>на Урале называется: 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1) </a:t>
            </a:r>
            <a:r>
              <a:rPr lang="ru-RU" dirty="0" err="1" smtClean="0"/>
              <a:t>Обнинская</a:t>
            </a:r>
            <a:r>
              <a:rPr lang="ru-RU" dirty="0" smtClean="0"/>
              <a:t>  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2) </a:t>
            </a:r>
            <a:r>
              <a:rPr lang="ru-RU" dirty="0" err="1" smtClean="0"/>
              <a:t>Билибинская</a:t>
            </a:r>
            <a:r>
              <a:rPr lang="ru-RU" dirty="0" smtClean="0"/>
              <a:t> 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3) </a:t>
            </a:r>
            <a:r>
              <a:rPr lang="ru-RU" dirty="0" smtClean="0"/>
              <a:t>Белоярская 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4) </a:t>
            </a:r>
            <a:r>
              <a:rPr lang="ru-RU" dirty="0" err="1" smtClean="0"/>
              <a:t>Балаковская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03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3. Самой </a:t>
            </a:r>
            <a:r>
              <a:rPr lang="ru-RU" dirty="0" smtClean="0"/>
              <a:t>мощной </a:t>
            </a:r>
            <a:r>
              <a:rPr lang="ru-RU" b="1" dirty="0" smtClean="0"/>
              <a:t>ТЭС</a:t>
            </a:r>
            <a:r>
              <a:rPr lang="ru-RU" dirty="0" smtClean="0"/>
              <a:t> России </a:t>
            </a:r>
            <a:r>
              <a:rPr lang="ru-RU" dirty="0" smtClean="0"/>
              <a:t>является: </a:t>
            </a:r>
          </a:p>
          <a:p>
            <a:pPr>
              <a:buNone/>
            </a:pPr>
            <a:r>
              <a:rPr lang="ru-RU" dirty="0" smtClean="0"/>
              <a:t> 1) </a:t>
            </a:r>
            <a:r>
              <a:rPr lang="ru-RU" dirty="0" err="1" smtClean="0"/>
              <a:t>Рефтинская</a:t>
            </a:r>
            <a:r>
              <a:rPr lang="ru-RU" dirty="0" smtClean="0"/>
              <a:t>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2) </a:t>
            </a:r>
            <a:r>
              <a:rPr lang="ru-RU" dirty="0" smtClean="0"/>
              <a:t>Костромская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3) </a:t>
            </a:r>
            <a:r>
              <a:rPr lang="ru-RU" dirty="0" err="1" smtClean="0"/>
              <a:t>Сургутская</a:t>
            </a:r>
            <a:r>
              <a:rPr lang="ru-RU" dirty="0" smtClean="0"/>
              <a:t>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4) </a:t>
            </a:r>
            <a:r>
              <a:rPr lang="ru-RU" dirty="0" err="1" smtClean="0"/>
              <a:t>Конаковская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880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ru-RU" dirty="0" smtClean="0"/>
              <a:t>4. В </a:t>
            </a:r>
            <a:r>
              <a:rPr lang="ru-RU" dirty="0" smtClean="0"/>
              <a:t>самых отдаленных районах целесообразно </a:t>
            </a:r>
            <a:r>
              <a:rPr lang="ru-RU" dirty="0" smtClean="0"/>
              <a:t>строить </a:t>
            </a:r>
            <a:r>
              <a:rPr lang="ru-RU" dirty="0" smtClean="0"/>
              <a:t>электростанции</a:t>
            </a:r>
            <a:r>
              <a:rPr lang="ru-RU" dirty="0" smtClean="0"/>
              <a:t>:</a:t>
            </a:r>
          </a:p>
          <a:p>
            <a:pPr lvl="0">
              <a:buNone/>
            </a:pPr>
            <a:r>
              <a:rPr lang="ru-RU" dirty="0" smtClean="0"/>
              <a:t>1) </a:t>
            </a:r>
            <a:r>
              <a:rPr lang="ru-RU" dirty="0" smtClean="0"/>
              <a:t>ПЭС   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2</a:t>
            </a:r>
            <a:r>
              <a:rPr lang="ru-RU" dirty="0" smtClean="0"/>
              <a:t>) </a:t>
            </a:r>
            <a:r>
              <a:rPr lang="ru-RU" dirty="0" smtClean="0"/>
              <a:t>ГЭС  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3</a:t>
            </a:r>
            <a:r>
              <a:rPr lang="ru-RU" dirty="0" smtClean="0"/>
              <a:t>) </a:t>
            </a:r>
            <a:r>
              <a:rPr lang="ru-RU" dirty="0" smtClean="0"/>
              <a:t>АЭС  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4</a:t>
            </a:r>
            <a:r>
              <a:rPr lang="ru-RU" dirty="0" smtClean="0"/>
              <a:t>) </a:t>
            </a:r>
            <a:r>
              <a:rPr lang="ru-RU" dirty="0" smtClean="0"/>
              <a:t>ТЭС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9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5</a:t>
            </a:r>
            <a:r>
              <a:rPr lang="ru-RU" dirty="0" smtClean="0"/>
              <a:t>. </a:t>
            </a:r>
            <a:r>
              <a:rPr lang="ru-RU" dirty="0" smtClean="0"/>
              <a:t>В каком из перечисленных регионов работает крупная АЭС?</a:t>
            </a:r>
          </a:p>
          <a:p>
            <a:r>
              <a:rPr lang="ru-RU" dirty="0" smtClean="0"/>
              <a:t>1</a:t>
            </a:r>
            <a:r>
              <a:rPr lang="ru-RU" dirty="0" smtClean="0"/>
              <a:t>) Белгородская область</a:t>
            </a:r>
          </a:p>
          <a:p>
            <a:r>
              <a:rPr lang="ru-RU" dirty="0" smtClean="0"/>
              <a:t>2) Кур</a:t>
            </a:r>
            <a:r>
              <a:rPr lang="en-US" dirty="0" smtClean="0"/>
              <a:t>c</a:t>
            </a:r>
            <a:r>
              <a:rPr lang="ru-RU" dirty="0" err="1" smtClean="0"/>
              <a:t>кая</a:t>
            </a:r>
            <a:r>
              <a:rPr lang="ru-RU" dirty="0" smtClean="0"/>
              <a:t> область</a:t>
            </a:r>
          </a:p>
          <a:p>
            <a:r>
              <a:rPr lang="ru-RU" dirty="0" smtClean="0"/>
              <a:t>3) Архангельская область</a:t>
            </a:r>
          </a:p>
          <a:p>
            <a:r>
              <a:rPr lang="ru-RU" dirty="0" smtClean="0"/>
              <a:t>4) Омская область 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edugalaxy.intel.ru/index.php?s=&amp;act=attach&amp;type=blogentry&amp;id=405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edugalaxy.intel.ru/index.php?s=&amp;act=attach&amp;type=blogentry&amp;id=405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57232"/>
            <a:ext cx="7643866" cy="57015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95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в заключение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Электроэнергетика ФИ: ___________________________ / 9 _ </a:t>
            </a:r>
            <a:r>
              <a:rPr lang="ru-RU" i="1" dirty="0" err="1" smtClean="0"/>
              <a:t>кл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b="1" dirty="0" smtClean="0"/>
              <a:t>Наименьшая</a:t>
            </a:r>
            <a:r>
              <a:rPr lang="ru-RU" dirty="0" smtClean="0"/>
              <a:t> доля </a:t>
            </a:r>
            <a:r>
              <a:rPr lang="ru-RU" dirty="0" err="1" smtClean="0"/>
              <a:t>эл</a:t>
            </a:r>
            <a:r>
              <a:rPr lang="ru-RU" dirty="0" smtClean="0"/>
              <a:t>.  вырабатывается на: а) ТЭС б) АЭС в) ГЭС</a:t>
            </a:r>
          </a:p>
          <a:p>
            <a:r>
              <a:rPr lang="ru-RU" dirty="0" smtClean="0"/>
              <a:t>Самая дешевая энергия производится на: а) ТЭС б) АЭС в) ГЭС</a:t>
            </a:r>
          </a:p>
          <a:p>
            <a:r>
              <a:rPr lang="ru-RU" dirty="0" smtClean="0"/>
              <a:t>Найдите </a:t>
            </a:r>
            <a:r>
              <a:rPr lang="ru-RU" u="sng" dirty="0" smtClean="0"/>
              <a:t>ошибку </a:t>
            </a:r>
            <a:r>
              <a:rPr lang="ru-RU" dirty="0" smtClean="0"/>
              <a:t>в перечне АЭС России: а) Ленинградская б) Саратовская в) Тверская г) </a:t>
            </a:r>
            <a:r>
              <a:rPr lang="ru-RU" dirty="0" err="1" smtClean="0"/>
              <a:t>Нововоронежская</a:t>
            </a:r>
            <a:endParaRPr lang="ru-RU" dirty="0" smtClean="0"/>
          </a:p>
          <a:p>
            <a:r>
              <a:rPr lang="ru-RU" dirty="0" smtClean="0"/>
              <a:t>Найдите ошибку в перечне достоинств крупных </a:t>
            </a:r>
            <a:r>
              <a:rPr lang="ru-RU" b="1" dirty="0" smtClean="0"/>
              <a:t>ГЭС: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а) низкая себестоимость </a:t>
            </a:r>
            <a:r>
              <a:rPr lang="ru-RU" dirty="0" err="1" smtClean="0"/>
              <a:t>эл</a:t>
            </a:r>
            <a:r>
              <a:rPr lang="ru-RU" dirty="0" smtClean="0"/>
              <a:t>.  б) могут быстро включаться и выключаться </a:t>
            </a:r>
          </a:p>
          <a:p>
            <a:r>
              <a:rPr lang="ru-RU" dirty="0" smtClean="0"/>
              <a:t>в) используют неисчерпаемый ресурс энергии г) не влияют на режим и чистоту рек</a:t>
            </a:r>
          </a:p>
          <a:p>
            <a:r>
              <a:rPr lang="ru-RU" dirty="0" err="1" smtClean="0"/>
              <a:t>Кислогубская</a:t>
            </a:r>
            <a:r>
              <a:rPr lang="ru-RU" dirty="0" smtClean="0"/>
              <a:t> ПЭС расположена в: </a:t>
            </a:r>
          </a:p>
          <a:p>
            <a:r>
              <a:rPr lang="ru-RU" dirty="0" smtClean="0"/>
              <a:t>а) Чукотском АО б) Мурманской области в) Приморском крае г) Ямало-Ненецком АО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78592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dirty="0" smtClean="0"/>
              <a:t>Основное преимущество перевернутого класса заключается в такой организации учебной, при которой:</a:t>
            </a:r>
            <a:endParaRPr lang="ru-RU" dirty="0" smtClean="0"/>
          </a:p>
          <a:p>
            <a:r>
              <a:rPr lang="ru-RU" b="0" dirty="0" smtClean="0"/>
              <a:t>поддерживается развитие качеств и умений 21 века. Таких как сотрудничество, творческий подход, способность решать проблемы, самостоятельность, грамотность в области ИКТ и </a:t>
            </a:r>
            <a:r>
              <a:rPr lang="ru-RU" b="0" dirty="0" err="1" smtClean="0"/>
              <a:t>т.д</a:t>
            </a:r>
            <a:r>
              <a:rPr lang="ru-RU" b="0" dirty="0" smtClean="0"/>
              <a:t>;  обеспечивается возможность для  поддержки развития каждого учащегося.</a:t>
            </a:r>
            <a:endParaRPr lang="ru-RU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00037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Задача: Имеется электрическая лампа, рассчитанная на ток мощностью 100Вт. Ежедневно лампа горит в течении 6ч. Найти работу тока за один месяц (30 дней) и стоимость израсходованной энергии при тарифе 1.59к. за 1 кВт ч.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Дано:                                  Решение: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Р= 100 Вт.                            А = 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 6 ч*.30= 180 ч                  А = 100 Вт*180 ч = 18000Вт*ч = 18 кВт*ч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Тариф = 1,53к./кВт* ч       Стоимость = 1,53 к/кВт *ч *18кВт*ч = 27р 54к.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= 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Стоимость-?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Ответ: А=18 кВт, стоимость = 27р.54 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857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производства 1 кВт/час. тепловой энергии расходуется примерно 0,1м3 газа.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получения 1 кВт/часа тепловой энергии расходуется примерно 0,2 кг/час бурого угля.</a:t>
            </a:r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28604"/>
            <a:ext cx="85725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Для получения 1 кВт/час тепловой энергии потребляется примерно 0,1 литр солярки (в зависимости от КПД котла и т.д.). Т.е. 1 кВт/час стоит примерно 1,90 руб.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2" tooltip="Если нет газа?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Перевернутый класс – это такая педагогическая модель, в которой типичная подача лекций и организация домашних заданий представлены наоборот.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Учащиеся смотрят дома короткие видео-лекции, в то время как в классе отводится время на выполнение упражнений, обсуждение проектов и дискуссии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3714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Перевернутое обучение предполагает изменение роли преподавателей, которые сдают свои передовые позиции в пользу более тесного сотрудничества и совместного вклада в учебный процесс. Сопутствующие изменения затрагивают и роли студентов, многие из которых привыкли быть пассивными участниками в процессе обучения, который подается им в готовом виде.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0"/>
          <a:ext cx="8656043" cy="6526976"/>
        </p:xfrm>
        <a:graphic>
          <a:graphicData uri="http://schemas.openxmlformats.org/drawingml/2006/table">
            <a:tbl>
              <a:tblPr/>
              <a:tblGrid>
                <a:gridCol w="2932973"/>
                <a:gridCol w="2861535"/>
                <a:gridCol w="2861535"/>
              </a:tblGrid>
              <a:tr h="47705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Традиционный подход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“Перевернутый” подход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 marL="28222" marR="28222" marT="14111" marB="14111">
                    <a:lnL>
                      <a:noFill/>
                    </a:lnL>
                  </a:tcPr>
                </a:tc>
              </a:tr>
              <a:tr h="1604463">
                <a:tc>
                  <a:txBody>
                    <a:bodyPr/>
                    <a:lstStyle/>
                    <a:p>
                      <a:r>
                        <a:rPr lang="ru-RU" sz="1600" b="0"/>
                        <a:t>Учащийся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/>
                        <a:t>Пассивность, отсутствие инициативы и желания в самостоятельной учебной деятельности. Работа по схеме “послушай, запомни, воспроизведи”.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/>
                        <a:t>Вовлеченность учащихся в учебный процесс. Ответственность за свое обучение. Взаимодействие со всеми участниками учебного процесса. Осмысленное обучение.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524804">
                <a:tc>
                  <a:txBody>
                    <a:bodyPr/>
                    <a:lstStyle/>
                    <a:p>
                      <a:r>
                        <a:rPr lang="ru-RU" sz="1600" b="0"/>
                        <a:t>ИКТ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/>
                        <a:t>Использование технологий и веб- инструментов в обучении.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/>
                        <a:t>Изменение методов и форм работы посредством ИКТ.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3501">
                <a:tc>
                  <a:txBody>
                    <a:bodyPr/>
                    <a:lstStyle/>
                    <a:p>
                      <a:r>
                        <a:rPr lang="ru-RU" sz="1600" b="0"/>
                        <a:t>Учитель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/>
                        <a:t>Передача знаний, удержание дисциплины и порядка в классе, контроль знаний учащихся.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/>
                        <a:t>Конструирование учебной ситуации, формирование у учеников ответственности за обучение, доверительные отношения с классов.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804">
                <a:tc>
                  <a:txBody>
                    <a:bodyPr/>
                    <a:lstStyle/>
                    <a:p>
                      <a:r>
                        <a:rPr lang="ru-RU" sz="1600" b="0"/>
                        <a:t>Методы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/>
                        <a:t>Информация идет от учителя к ученику.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/>
                        <a:t>Учащиеся в совместной работе открывают для себя знание. 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6999">
                <a:tc>
                  <a:txBody>
                    <a:bodyPr/>
                    <a:lstStyle/>
                    <a:p>
                      <a:r>
                        <a:rPr lang="ru-RU" sz="1600" b="0"/>
                        <a:t>Построение учебного процесса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/>
                        <a:t>В учебном классе классе учащиеся слушают объяснения учителя. Приходя домой после школы выполняют домашнее задание, зачастую неудачно и без возможности спросить, получить подсказку.</a:t>
                      </a:r>
                      <a:endParaRPr lang="ru-RU" sz="160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знакомство с учебным материалом (просмотр видео, изучение параграфа, совместная работа учащихся посредством ИКТ) по новой теме, а в классе решение проблем и применение знаний и умений в новой ситуации.</a:t>
                      </a:r>
                      <a:endParaRPr lang="ru-RU" sz="1600" dirty="0"/>
                    </a:p>
                  </a:txBody>
                  <a:tcPr marL="28222" marR="28222" marT="14111" marB="141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3.bp.blogspot.com/-s4DSBGYpqbw/UwXQhmVDyzI/AAAAAAAAABU/jxmeK8TXkWQ/s1600/im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5831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myshared.ru/10/959515/slid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429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578647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Перевернутый класс </a:t>
            </a:r>
            <a:r>
              <a:rPr lang="ru-RU" dirty="0" smtClean="0"/>
              <a:t>(</a:t>
            </a:r>
            <a:r>
              <a:rPr lang="ru-RU" dirty="0" err="1" smtClean="0"/>
              <a:t>Flipped</a:t>
            </a:r>
            <a:r>
              <a:rPr lang="ru-RU" dirty="0" smtClean="0"/>
              <a:t> </a:t>
            </a:r>
            <a:r>
              <a:rPr lang="ru-RU" dirty="0" err="1" smtClean="0"/>
              <a:t>Class</a:t>
            </a:r>
            <a:r>
              <a:rPr lang="ru-RU" dirty="0" smtClean="0"/>
              <a:t>) – это модель обучения, в которой выполнение домашней работы, помимо прочего, включает в себя применение технологий </a:t>
            </a:r>
            <a:r>
              <a:rPr lang="ru-RU" dirty="0" err="1" smtClean="0"/>
              <a:t>водкаста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просмотр </a:t>
            </a:r>
            <a:r>
              <a:rPr lang="ru-RU" dirty="0" err="1" smtClean="0"/>
              <a:t>видеолекции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чтение учебных текстов, рассмотрение поясняющих рисунков;</a:t>
            </a:r>
          </a:p>
          <a:p>
            <a:pPr algn="just"/>
            <a:r>
              <a:rPr lang="ru-RU" dirty="0" smtClean="0"/>
              <a:t>прохождение тестов на начальное усвоение темы.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57818" y="571501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file"/>
              </a:rPr>
              <a:t>1</a:t>
            </a:r>
            <a:endParaRPr lang="ru-RU" dirty="0"/>
          </a:p>
        </p:txBody>
      </p:sp>
      <p:sp>
        <p:nvSpPr>
          <p:cNvPr id="5" name="Овал 4">
            <a:hlinkClick r:id="rId3" action="ppaction://hlinkfile"/>
          </p:cNvPr>
          <p:cNvSpPr/>
          <p:nvPr/>
        </p:nvSpPr>
        <p:spPr>
          <a:xfrm>
            <a:off x="6072198" y="571501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786578" y="571501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file"/>
              </a:rPr>
              <a:t>3</a:t>
            </a:r>
            <a:endParaRPr lang="ru-RU" dirty="0"/>
          </a:p>
        </p:txBody>
      </p:sp>
      <p:sp>
        <p:nvSpPr>
          <p:cNvPr id="7" name="Овал 6">
            <a:hlinkClick r:id="rId5" action="ppaction://hlinkfile"/>
          </p:cNvPr>
          <p:cNvSpPr/>
          <p:nvPr/>
        </p:nvSpPr>
        <p:spPr>
          <a:xfrm>
            <a:off x="7500958" y="571501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2695" r="1123" b="6250"/>
          <a:stretch>
            <a:fillRect/>
          </a:stretch>
        </p:blipFill>
        <p:spPr bwMode="auto">
          <a:xfrm>
            <a:off x="214282" y="285728"/>
            <a:ext cx="6286512" cy="3865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1914" r="15063" b="6054"/>
          <a:stretch>
            <a:fillRect/>
          </a:stretch>
        </p:blipFill>
        <p:spPr bwMode="auto">
          <a:xfrm>
            <a:off x="4143372" y="3214686"/>
            <a:ext cx="4733924" cy="34290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3.bp.blogspot.com/-s4DSBGYpqbw/UwXQhmVDyzI/AAAAAAAAABU/jxmeK8TXkWQ/s1600/im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5831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Формулируем понятие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429685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9895"/>
                <a:gridCol w="2809895"/>
                <a:gridCol w="28098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Понятие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Что такое?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Существенные признаки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Электроэнергетика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86446" y="5500702"/>
            <a:ext cx="3143272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Осуществляет выработку электроэнергии  и доставку её потребителю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214818"/>
            <a:ext cx="321471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Осуществляет доставку электроэнергии потребителю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143380"/>
            <a:ext cx="2857520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Группа предприятий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000372"/>
            <a:ext cx="3286148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Осуществляет выработку электроэнергии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928934"/>
            <a:ext cx="2786082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Отрасль хозяйства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24601 -0.162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243 -0.5324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142984"/>
          <a:ext cx="4643438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286248" y="1000108"/>
          <a:ext cx="5429288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-357222" y="3571876"/>
          <a:ext cx="4857784" cy="317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143504" y="3857628"/>
          <a:ext cx="4000496" cy="30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214290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каких  из диаграмм правильно показана доля ТЭС и АЭС выработке электроэнергии 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Особенности ТЭС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429685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9895"/>
                <a:gridCol w="2809895"/>
                <a:gridCol w="28098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Строительство и эксплуатация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Работа</a:t>
                      </a:r>
                      <a:r>
                        <a:rPr lang="ru-RU" baseline="0" dirty="0" smtClean="0"/>
                        <a:t> в энергосистеме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Воздействие на окружающую среду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3000372"/>
            <a:ext cx="2071702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Сравнительно дешево и быстро сооружаются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000372"/>
            <a:ext cx="2071702" cy="14906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Вырабатывают электроэнергию круглогодично без сезонных колебаний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4929198"/>
            <a:ext cx="2071702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Потребляют большое количество топлива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000372"/>
            <a:ext cx="3286148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Требуют значительного количества персонала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214818"/>
            <a:ext cx="2071702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Довольно сложно регулируются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4714884"/>
            <a:ext cx="3071834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Могут быть построены как у источника топлива, так и возле потребителя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572116"/>
            <a:ext cx="2071702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Велики объемы отходов, выбрасываемых в атмосферу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6806 " pathEditMode="relative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-0.17848 " pathEditMode="relative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146 -0.525 " pathEditMode="relative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0.04791 L 0.34531 -0.098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26806 -0.25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1366 L -0.625 0.093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60417 0.252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1525</Words>
  <Application>Microsoft Office PowerPoint</Application>
  <PresentationFormat>Экран (4:3)</PresentationFormat>
  <Paragraphs>181</Paragraphs>
  <Slides>30</Slides>
  <Notes>0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Flipped classroom («Перевернутый класс») и с чем его едят. </vt:lpstr>
      <vt:lpstr>Слайд 2</vt:lpstr>
      <vt:lpstr>Слайд 3</vt:lpstr>
      <vt:lpstr>Слайд 4</vt:lpstr>
      <vt:lpstr>Слайд 5</vt:lpstr>
      <vt:lpstr>Слайд 6</vt:lpstr>
      <vt:lpstr>Формулируем понятие</vt:lpstr>
      <vt:lpstr>Слайд 8</vt:lpstr>
      <vt:lpstr>Особенности ТЭС</vt:lpstr>
      <vt:lpstr>Особенности АЭС</vt:lpstr>
      <vt:lpstr>Практическая работа Задание 1 Цель: познакомить учащихся с новым видом карт, формировать умение читать карту и делать выводы</vt:lpstr>
      <vt:lpstr>Тепловые электростанции</vt:lpstr>
      <vt:lpstr>Тепловые электростанции</vt:lpstr>
      <vt:lpstr>Слайд 14</vt:lpstr>
      <vt:lpstr>Задание 2</vt:lpstr>
      <vt:lpstr>Атомные электростанции</vt:lpstr>
      <vt:lpstr>Слайд 17</vt:lpstr>
      <vt:lpstr>Слайд 18</vt:lpstr>
      <vt:lpstr>Слайд 19</vt:lpstr>
      <vt:lpstr>Тест</vt:lpstr>
      <vt:lpstr>Тест</vt:lpstr>
      <vt:lpstr>Тест</vt:lpstr>
      <vt:lpstr>Тест</vt:lpstr>
      <vt:lpstr>Тест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school-238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 и с чем его едят. </dc:title>
  <dc:creator>Киселёва</dc:creator>
  <cp:lastModifiedBy>ig</cp:lastModifiedBy>
  <cp:revision>57</cp:revision>
  <dcterms:created xsi:type="dcterms:W3CDTF">2017-03-28T10:13:38Z</dcterms:created>
  <dcterms:modified xsi:type="dcterms:W3CDTF">2017-03-29T18:00:49Z</dcterms:modified>
</cp:coreProperties>
</file>