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7" r:id="rId4"/>
    <p:sldId id="275" r:id="rId5"/>
    <p:sldId id="259" r:id="rId6"/>
    <p:sldId id="274" r:id="rId7"/>
    <p:sldId id="260" r:id="rId8"/>
    <p:sldId id="261" r:id="rId9"/>
    <p:sldId id="263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wmf"/><Relationship Id="rId7" Type="http://schemas.openxmlformats.org/officeDocument/2006/relationships/image" Target="../media/image12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58AA5-DB05-4140-9181-25883F467CF7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D2956-AE26-47EF-B614-E148653FF8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D2956-AE26-47EF-B614-E148653FF82F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B4BDD-1B52-44AD-B8B9-8B142DA7E8AD}" type="datetimeFigureOut">
              <a:rPr lang="ru-RU" smtClean="0"/>
              <a:pPr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290060-5B21-47FA-A19C-95F8A3E39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4;&#1083;&#1100;&#1075;&#1072;\Desktop\&#1091;&#1089;&#1090;&#1085;.%20&#1086;&#1090;&#1074;&#1077;&#1090;&#1099;\&#1074;&#1086;&#1087;&#1088;&#1086;&#1089;&#1099;%20&#1082;&#1072;&#1087;&#1080;&#1090;&#1086;&#1085;&#1086;&#1074;&#1072;\&#1050;&#1072;&#1087;&#1080;&#1090;&#1086;&#1085;&#1086;&#1074;&#1072;%20&#1042;&#1072;&#1088;&#1080;&#1072;&#1085;&#1090;%2010.m4a" TargetMode="Externa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4;&#1083;&#1100;&#1075;&#1072;\Desktop\&#1091;&#1089;&#1090;&#1085;.%20&#1086;&#1090;&#1074;&#1077;&#1090;&#1099;\&#1074;&#1086;&#1087;&#1088;&#1086;&#1089;&#1099;%20&#1089;&#1072;&#1085;&#1072;&#1088;&#1086;&#1074;&#1072;\&#1057;&#1072;&#1085;&#1072;&#1088;&#1086;&#1077;&#1074;&#1072;%20&#1042;&#1072;&#1088;&#1080;&#1072;&#1085;&#1090;%203.m4a" TargetMode="Externa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&#1054;&#1083;&#1100;&#1075;&#1072;\Desktop\&#1091;&#1089;&#1090;&#1085;.%20&#1086;&#1090;&#1074;&#1077;&#1090;&#1099;\&#1054;&#1074;&#1089;&#1103;&#1085;&#1085;&#1080;&#1082;&#1086;&#1074;&#1072;.mp2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836712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Angsana New" pitchFamily="18" charset="-34"/>
              </a:rPr>
              <a:t>Использование форм дистанционного обучения как условие повышения качества образования </a:t>
            </a:r>
            <a:endParaRPr lang="ru-RU" b="1" dirty="0">
              <a:solidFill>
                <a:schemeClr val="accent1">
                  <a:lumMod val="75000"/>
                </a:schemeClr>
              </a:solidFill>
              <a:cs typeface="Angsana New" pitchFamily="18" charset="-34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3284984"/>
            <a:ext cx="7160840" cy="86409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н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а уроках английского языка</a:t>
            </a:r>
          </a:p>
        </p:txBody>
      </p:sp>
      <p:pic>
        <p:nvPicPr>
          <p:cNvPr id="24578" name="Picture 2" descr="&amp;Kcy;&amp;acy;&amp;rcy;&amp;tcy;&amp;icy;&amp;ncy;&amp;kcy;&amp;icy; &amp;pcy;&amp;ocy; &amp;zcy;&amp;acy;&amp;pcy;&amp;rcy;&amp;ocy;&amp;scy;&amp;ucy; &amp;dcy;&amp;icy;&amp;scy;&amp;tcy;&amp;acy;&amp;ncy;&amp;tscy;&amp;icy;&amp;ocy;&amp;ncy;&amp;ncy;&amp;ocy;&amp;iecy; &amp;ocy;&amp;bcy;&amp;ucy;&amp;c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933056"/>
            <a:ext cx="5181600" cy="2514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55576" y="692696"/>
            <a:ext cx="770485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Наибольшие трудности учащиеся испытывают при выполнении раздела описание и сравнение фотографий в  грамматике при выборе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видо-временных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форм, так как каждый этап описания требует новой формы, недостаточно полно описывают происходящее, боясь выйти за лимит времени.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повторной записи результаты улучшаются, снимается стресс психологического порядка, устраняются технические трудности.   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6"/>
            <a:ext cx="8136904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Дистанционные курсы по обучению английскому языку</a:t>
            </a:r>
          </a:p>
          <a:p>
            <a:endParaRPr lang="ru-RU" sz="3600" dirty="0" smtClean="0">
              <a:solidFill>
                <a:schemeClr val="tx1"/>
              </a:solidFill>
            </a:endParaRPr>
          </a:p>
          <a:p>
            <a:endParaRPr lang="ru-RU" sz="3600" dirty="0"/>
          </a:p>
          <a:p>
            <a:endParaRPr lang="ru-RU" sz="3600" dirty="0" smtClean="0">
              <a:solidFill>
                <a:schemeClr val="tx1"/>
              </a:solidFill>
            </a:endParaRPr>
          </a:p>
          <a:p>
            <a:endParaRPr lang="ru-RU" sz="3600" dirty="0"/>
          </a:p>
          <a:p>
            <a:pPr algn="ctr"/>
            <a:r>
              <a:rPr lang="ru-R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Дистанционный контроль устных ответов в формате ЕГЭ</a:t>
            </a:r>
            <a:endParaRPr lang="ru-RU" sz="4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3553" name="Picture 1" descr="C:\Users\Ольга\Desktop\1091_4813_133838819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172042"/>
            <a:ext cx="4768249" cy="21930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2696"/>
            <a:ext cx="81369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</a:t>
            </a:r>
          </a:p>
          <a:p>
            <a:pPr algn="ctr"/>
            <a:r>
              <a:rPr lang="ru-R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Дистанционные курсы</a:t>
            </a:r>
          </a:p>
          <a:p>
            <a:pPr algn="ctr"/>
            <a:endParaRPr lang="ru-RU" sz="3600" b="1" i="1" dirty="0" smtClean="0">
              <a:solidFill>
                <a:srgbClr val="C00000"/>
              </a:solidFill>
            </a:endParaRPr>
          </a:p>
          <a:p>
            <a:pPr marL="742950" indent="-742950">
              <a:buFontTx/>
              <a:buAutoNum type="arabicPeriod"/>
            </a:pPr>
            <a:r>
              <a:rPr lang="en-US" sz="3600" b="1" i="1" dirty="0" smtClean="0">
                <a:solidFill>
                  <a:srgbClr val="C00000"/>
                </a:solidFill>
              </a:rPr>
              <a:t>Canada </a:t>
            </a:r>
            <a:r>
              <a:rPr lang="en-US" sz="3600" b="1" i="1" dirty="0" smtClean="0">
                <a:solidFill>
                  <a:srgbClr val="C00000"/>
                </a:solidFill>
              </a:rPr>
              <a:t>- Geographical situation. History . Culture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r>
              <a:rPr lang="en-US" sz="3600" b="1" i="1" dirty="0" smtClean="0">
                <a:solidFill>
                  <a:srgbClr val="C00000"/>
                </a:solidFill>
              </a:rPr>
              <a:t>(</a:t>
            </a:r>
            <a:r>
              <a:rPr lang="en-US" sz="3600" b="1" i="1" dirty="0" err="1" smtClean="0">
                <a:solidFill>
                  <a:srgbClr val="C00000"/>
                </a:solidFill>
              </a:rPr>
              <a:t>Шаповалова</a:t>
            </a:r>
            <a:r>
              <a:rPr lang="en-US" sz="3600" b="1" i="1" dirty="0" smtClean="0">
                <a:solidFill>
                  <a:srgbClr val="C00000"/>
                </a:solidFill>
              </a:rPr>
              <a:t> И.П.)</a:t>
            </a:r>
            <a:endParaRPr lang="ru-RU" sz="3600" b="1" i="1" dirty="0" smtClean="0">
              <a:solidFill>
                <a:srgbClr val="C00000"/>
              </a:solidFill>
            </a:endParaRPr>
          </a:p>
          <a:p>
            <a:pPr marL="742950" indent="-742950">
              <a:buFontTx/>
              <a:buAutoNum type="arabicPeriod"/>
            </a:pPr>
            <a:r>
              <a:rPr lang="en-US" sz="3600" b="1" i="1" dirty="0" smtClean="0">
                <a:solidFill>
                  <a:schemeClr val="accent5">
                    <a:lumMod val="75000"/>
                  </a:schemeClr>
                </a:solidFill>
              </a:rPr>
              <a:t>Sports and games (</a:t>
            </a:r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Городенская О.К.)</a:t>
            </a:r>
          </a:p>
          <a:p>
            <a:pPr marL="742950" indent="-742950">
              <a:buFontTx/>
              <a:buAutoNum type="arabicPeriod"/>
            </a:pPr>
            <a:r>
              <a:rPr lang="en-US" sz="3600" b="1" i="1" dirty="0" smtClean="0">
                <a:solidFill>
                  <a:schemeClr val="accent4">
                    <a:lumMod val="75000"/>
                  </a:schemeClr>
                </a:solidFill>
              </a:rPr>
              <a:t>Exploring Britain. W. Shakespeare (</a:t>
            </a:r>
            <a:r>
              <a:rPr lang="ru-RU" sz="3600" b="1" i="1" dirty="0" smtClean="0">
                <a:solidFill>
                  <a:schemeClr val="accent4">
                    <a:lumMod val="75000"/>
                  </a:schemeClr>
                </a:solidFill>
              </a:rPr>
              <a:t>Ермакова Е.Н., Селиванова О. А.)</a:t>
            </a:r>
          </a:p>
          <a:p>
            <a:pPr marL="742950" indent="-742950">
              <a:buFontTx/>
              <a:buAutoNum type="arabicPeriod"/>
            </a:pPr>
            <a:endParaRPr lang="en-US" sz="3600" b="1" dirty="0" smtClean="0"/>
          </a:p>
          <a:p>
            <a:pPr marL="742950" indent="-742950"/>
            <a:endParaRPr lang="ru-RU" sz="3600" dirty="0"/>
          </a:p>
        </p:txBody>
      </p:sp>
      <p:pic>
        <p:nvPicPr>
          <p:cNvPr id="22530" name="Picture 2" descr="&amp;Kcy;&amp;acy;&amp;rcy;&amp;tcy;&amp;icy;&amp;ncy;&amp;kcy;&amp;icy; &amp;pcy;&amp;ocy; &amp;zcy;&amp;acy;&amp;pcy;&amp;rcy;&amp;ocy;&amp;scy;&amp;ucy; &amp;dcy;&amp;icy;&amp;scy;&amp;tcy;&amp;acy;&amp;ncy;&amp;tscy;&amp;icy;&amp;ocy;&amp;ncy;&amp;ncy;&amp;ocy;&amp;iecy; &amp;ocy;&amp;bcy;&amp;ucy;&amp;chcy;&amp;iecy;&amp;ncy;&amp;icy;&amp;iecy;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2449285" cy="1916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Дистанционный контроль устных ответов в формате ЕГЭ</a:t>
            </a:r>
            <a:endParaRPr lang="ru-RU" dirty="0"/>
          </a:p>
        </p:txBody>
      </p:sp>
      <p:pic>
        <p:nvPicPr>
          <p:cNvPr id="21506" name="Picture 2" descr="&amp;Kcy;&amp;acy;&amp;rcy;&amp;tcy;&amp;icy;&amp;ncy;&amp;kcy;&amp;icy; &amp;pcy;&amp;ocy; &amp;zcy;&amp;acy;&amp;pcy;&amp;rcy;&amp;ocy;&amp;scy;&amp;ucy; &amp;ucy;&amp;scy;&amp;tcy;&amp;ncy;&amp;ycy;&amp;jcy; &amp;iecy;&amp;gcy;&amp;ecy; &amp;pcy;&amp;ocy; &amp;acy;&amp;ncy;&amp;gcy;&amp;lcy;&amp;icy;&amp;jcy;&amp;scy;&amp;kcy;&amp;ocy;&amp;mcy;&amp;u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492896"/>
            <a:ext cx="4267200" cy="3200401"/>
          </a:xfrm>
          <a:prstGeom prst="rect">
            <a:avLst/>
          </a:prstGeom>
          <a:noFill/>
        </p:spPr>
      </p:pic>
      <p:pic>
        <p:nvPicPr>
          <p:cNvPr id="21508" name="Picture 4" descr="&amp;Kcy;&amp;acy;&amp;rcy;&amp;tcy;&amp;icy;&amp;ncy;&amp;kcy;&amp;icy; &amp;pcy;&amp;ocy; &amp;zcy;&amp;acy;&amp;pcy;&amp;rcy;&amp;ocy;&amp;scy;&amp;ucy; &amp;ucy;&amp;scy;&amp;tcy;&amp;ncy;&amp;ycy;&amp;jcy; &amp;iecy;&amp;gcy;&amp;ecy; &amp;pcy;&amp;ocy; &amp;acy;&amp;ncy;&amp;gcy;&amp;lcy;&amp;icy;&amp;jcy;&amp;scy;&amp;kcy;&amp;ocy;&amp;mcy;&amp;ucy;"/>
          <p:cNvPicPr>
            <a:picLocks noChangeAspect="1" noChangeArrowheads="1"/>
          </p:cNvPicPr>
          <p:nvPr/>
        </p:nvPicPr>
        <p:blipFill>
          <a:blip r:embed="rId3" cstate="print"/>
          <a:srcRect l="62639" t="10457" r="392"/>
          <a:stretch>
            <a:fillRect/>
          </a:stretch>
        </p:blipFill>
        <p:spPr bwMode="auto">
          <a:xfrm>
            <a:off x="6876256" y="2492896"/>
            <a:ext cx="2016224" cy="3251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215443"/>
            <a:ext cx="8460432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Итоги дистанционного тестирования устных ответов учащихся 11б класса, сдающих ЕГЭ по английскому языку в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2017 году                                          </a:t>
            </a:r>
            <a:r>
              <a:rPr lang="ru-RU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Группа Селивановой О.А.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1700808"/>
          <a:ext cx="8496945" cy="4068427"/>
        </p:xfrm>
        <a:graphic>
          <a:graphicData uri="http://schemas.openxmlformats.org/drawingml/2006/table">
            <a:tbl>
              <a:tblPr/>
              <a:tblGrid>
                <a:gridCol w="2238237"/>
                <a:gridCol w="1434171"/>
                <a:gridCol w="1584176"/>
                <a:gridCol w="1512168"/>
                <a:gridCol w="1728193"/>
              </a:tblGrid>
              <a:tr h="86409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Фамилия имя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Чтение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Вопросы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Описание фото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Сравнение картинок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408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Герасимчук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Е.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   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4    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408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Капитонова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С.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13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Киншов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251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Новиков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А.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251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Овсяникова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М.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0251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Санарова</a:t>
                      </a: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Д.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3626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Филимонова</a:t>
                      </a:r>
                      <a:r>
                        <a:rPr lang="ru-RU" sz="24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А.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3528" y="580526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Традиционная отметка выставлена в соответствии с набранным количеством баллов по языковым аспектам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0" y="1124744"/>
          <a:ext cx="4201172" cy="1154988"/>
        </p:xfrm>
        <a:graphic>
          <a:graphicData uri="http://schemas.openxmlformats.org/presentationml/2006/ole">
            <p:oleObj spid="_x0000_s19458" name="Объект упаковщика для оболочки" showAsIcon="1" r:id="rId3" imgW="2499840" imgH="686880" progId="Package">
              <p:embed/>
            </p:oleObj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0" y="0"/>
          <a:ext cx="3695528" cy="1191483"/>
        </p:xfrm>
        <a:graphic>
          <a:graphicData uri="http://schemas.openxmlformats.org/presentationml/2006/ole">
            <p:oleObj spid="_x0000_s19460" name="Объект упаковщика для оболочки" showAsIcon="1" r:id="rId4" imgW="2131920" imgH="686880" progId="Package">
              <p:embed/>
            </p:oleObj>
          </a:graphicData>
        </a:graphic>
      </p:graphicFrame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0" y="2132856"/>
          <a:ext cx="3783454" cy="1191443"/>
        </p:xfrm>
        <a:graphic>
          <a:graphicData uri="http://schemas.openxmlformats.org/presentationml/2006/ole">
            <p:oleObj spid="_x0000_s19461" name="Объект упаковщика для оболочки" showAsIcon="1" r:id="rId5" imgW="2182680" imgH="686880" progId="Package">
              <p:embed/>
            </p:oleObj>
          </a:graphicData>
        </a:graphic>
      </p:graphicFrame>
      <p:graphicFrame>
        <p:nvGraphicFramePr>
          <p:cNvPr id="19462" name="Object 6"/>
          <p:cNvGraphicFramePr>
            <a:graphicFrameLocks noChangeAspect="1"/>
          </p:cNvGraphicFramePr>
          <p:nvPr/>
        </p:nvGraphicFramePr>
        <p:xfrm>
          <a:off x="0" y="3284984"/>
          <a:ext cx="3915531" cy="1191443"/>
        </p:xfrm>
        <a:graphic>
          <a:graphicData uri="http://schemas.openxmlformats.org/presentationml/2006/ole">
            <p:oleObj spid="_x0000_s19462" name="Объект упаковщика для оболочки" showAsIcon="1" r:id="rId6" imgW="2259000" imgH="686880" progId="Package">
              <p:embed/>
            </p:oleObj>
          </a:graphicData>
        </a:graphic>
      </p:graphicFrame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0" y="4437112"/>
          <a:ext cx="4038698" cy="1133347"/>
        </p:xfrm>
        <a:graphic>
          <a:graphicData uri="http://schemas.openxmlformats.org/presentationml/2006/ole">
            <p:oleObj spid="_x0000_s19463" name="Объект упаковщика для оболочки" showAsIcon="1" r:id="rId7" imgW="2449080" imgH="686880" progId="Package">
              <p:embed/>
            </p:oleObj>
          </a:graphicData>
        </a:graphic>
      </p:graphicFrame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0" y="5517232"/>
          <a:ext cx="4106548" cy="1134737"/>
        </p:xfrm>
        <a:graphic>
          <a:graphicData uri="http://schemas.openxmlformats.org/presentationml/2006/ole">
            <p:oleObj spid="_x0000_s19464" name="Объект упаковщика для оболочки" showAsIcon="1" r:id="rId8" imgW="2487240" imgH="686880" progId="Package">
              <p:embed/>
            </p:oleObj>
          </a:graphicData>
        </a:graphic>
      </p:graphicFrame>
      <p:graphicFrame>
        <p:nvGraphicFramePr>
          <p:cNvPr id="19468" name="Object 12"/>
          <p:cNvGraphicFramePr>
            <a:graphicFrameLocks noChangeAspect="1"/>
          </p:cNvGraphicFramePr>
          <p:nvPr/>
        </p:nvGraphicFramePr>
        <p:xfrm>
          <a:off x="3491880" y="836712"/>
          <a:ext cx="5543486" cy="1092051"/>
        </p:xfrm>
        <a:graphic>
          <a:graphicData uri="http://schemas.openxmlformats.org/presentationml/2006/ole">
            <p:oleObj spid="_x0000_s19468" name="Объект упаковщика для оболочки" showAsIcon="1" r:id="rId9" imgW="3489840" imgH="686880" progId="Package">
              <p:embed/>
            </p:oleObj>
          </a:graphicData>
        </a:graphic>
      </p:graphicFrame>
      <p:graphicFrame>
        <p:nvGraphicFramePr>
          <p:cNvPr id="19469" name="Object 13"/>
          <p:cNvGraphicFramePr>
            <a:graphicFrameLocks noChangeAspect="1"/>
          </p:cNvGraphicFramePr>
          <p:nvPr/>
        </p:nvGraphicFramePr>
        <p:xfrm>
          <a:off x="2915816" y="2924944"/>
          <a:ext cx="6751829" cy="1187465"/>
        </p:xfrm>
        <a:graphic>
          <a:graphicData uri="http://schemas.openxmlformats.org/presentationml/2006/ole">
            <p:oleObj spid="_x0000_s19469" name="Объект упаковщика для оболочки" showAsIcon="1" r:id="rId10" imgW="3908520" imgH="6868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Ольга\Desktop\устн. ответы\вопросы капитонова\IMG_2585-18-03-17-11-08.jpeg"/>
          <p:cNvPicPr>
            <a:picLocks noChangeAspect="1" noChangeArrowheads="1"/>
          </p:cNvPicPr>
          <p:nvPr/>
        </p:nvPicPr>
        <p:blipFill>
          <a:blip r:embed="rId3" cstate="print"/>
          <a:srcRect l="5152" t="40358" r="4697" b="3220"/>
          <a:stretch>
            <a:fillRect/>
          </a:stretch>
        </p:blipFill>
        <p:spPr bwMode="auto">
          <a:xfrm>
            <a:off x="467544" y="0"/>
            <a:ext cx="8218356" cy="6858000"/>
          </a:xfrm>
          <a:prstGeom prst="rect">
            <a:avLst/>
          </a:prstGeom>
          <a:noFill/>
        </p:spPr>
      </p:pic>
      <p:pic>
        <p:nvPicPr>
          <p:cNvPr id="3" name="Капитонова Вариант 10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7956376" y="5661248"/>
            <a:ext cx="808856" cy="808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ьга\Desktop\устн. ответы\вопросы санарова\IMG_2584-18-03-17-11-08.jpeg"/>
          <p:cNvPicPr>
            <a:picLocks noChangeAspect="1" noChangeArrowheads="1"/>
          </p:cNvPicPr>
          <p:nvPr/>
        </p:nvPicPr>
        <p:blipFill>
          <a:blip r:embed="rId3" cstate="print"/>
          <a:srcRect l="10800" t="42650" r="10801" b="3801"/>
          <a:stretch>
            <a:fillRect/>
          </a:stretch>
        </p:blipFill>
        <p:spPr bwMode="auto">
          <a:xfrm>
            <a:off x="611560" y="0"/>
            <a:ext cx="7530353" cy="6858000"/>
          </a:xfrm>
          <a:prstGeom prst="rect">
            <a:avLst/>
          </a:prstGeom>
          <a:noFill/>
        </p:spPr>
      </p:pic>
      <p:pic>
        <p:nvPicPr>
          <p:cNvPr id="3" name="Санароева Вариант 3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191128" y="4725144"/>
            <a:ext cx="952872" cy="952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ask3-9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75292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111552" y="188640"/>
            <a:ext cx="4032448" cy="649408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These are the photos from your album. Choose one photo to describe to your friend.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 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 will have to start speaking in 1.5 minutes and will speak for not more than 2 minutes (12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–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15 sentences). In your talk remember to speak about: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•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where and when the photo was taken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•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what/ who is in the photo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•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what is happening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•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why you keep the photo in your album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•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why you decided to show the picture to your friend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You have to talk continuously, starting with: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’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 chosen photo number 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…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Овсянникова.mp2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851920" y="5877272"/>
            <a:ext cx="1139957" cy="854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232</Words>
  <Application>Microsoft Office PowerPoint</Application>
  <PresentationFormat>Экран (4:3)</PresentationFormat>
  <Paragraphs>68</Paragraphs>
  <Slides>10</Slides>
  <Notes>1</Notes>
  <HiddenSlides>0</HiddenSlides>
  <MMClips>3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Объект упаковщика для оболочки</vt:lpstr>
      <vt:lpstr>Использование форм дистанционного обучения как условие повышения качества образования </vt:lpstr>
      <vt:lpstr>Слайд 2</vt:lpstr>
      <vt:lpstr>Слайд 3</vt:lpstr>
      <vt:lpstr>Дистанционный контроль устных ответов в формате ЕГЭ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форм дистанционного обучения как условие повышения качества образования</dc:title>
  <dc:creator>Ольга</dc:creator>
  <cp:lastModifiedBy>Ольга</cp:lastModifiedBy>
  <cp:revision>42</cp:revision>
  <dcterms:created xsi:type="dcterms:W3CDTF">2017-03-26T11:55:06Z</dcterms:created>
  <dcterms:modified xsi:type="dcterms:W3CDTF">2017-03-29T21:55:12Z</dcterms:modified>
</cp:coreProperties>
</file>