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24"/>
  </p:notesMasterIdLst>
  <p:sldIdLst>
    <p:sldId id="293" r:id="rId2"/>
    <p:sldId id="320" r:id="rId3"/>
    <p:sldId id="322" r:id="rId4"/>
    <p:sldId id="294" r:id="rId5"/>
    <p:sldId id="324" r:id="rId6"/>
    <p:sldId id="315" r:id="rId7"/>
    <p:sldId id="316" r:id="rId8"/>
    <p:sldId id="317" r:id="rId9"/>
    <p:sldId id="319" r:id="rId10"/>
    <p:sldId id="295" r:id="rId11"/>
    <p:sldId id="299" r:id="rId12"/>
    <p:sldId id="300" r:id="rId13"/>
    <p:sldId id="302" r:id="rId14"/>
    <p:sldId id="314" r:id="rId15"/>
    <p:sldId id="301" r:id="rId16"/>
    <p:sldId id="303" r:id="rId17"/>
    <p:sldId id="304" r:id="rId18"/>
    <p:sldId id="306" r:id="rId19"/>
    <p:sldId id="308" r:id="rId20"/>
    <p:sldId id="311" r:id="rId21"/>
    <p:sldId id="323" r:id="rId22"/>
    <p:sldId id="29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0" autoAdjust="0"/>
    <p:restoredTop sz="94660"/>
  </p:normalViewPr>
  <p:slideViewPr>
    <p:cSldViewPr snapToGrid="0">
      <p:cViewPr varScale="1">
        <p:scale>
          <a:sx n="68" d="100"/>
          <a:sy n="68" d="100"/>
        </p:scale>
        <p:origin x="-91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E5390-52FD-4717-BA43-0FA056522160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66DDF-CCA4-4A14-80F9-CFE4AAA0D4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8872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5FD7A-C790-47AE-88BE-635CB8A0832A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2DEA-00C3-4A6C-B2FC-7ADE74022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53811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5FD7A-C790-47AE-88BE-635CB8A0832A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2DEA-00C3-4A6C-B2FC-7ADE74022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6340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5FD7A-C790-47AE-88BE-635CB8A0832A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2DEA-00C3-4A6C-B2FC-7ADE74022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4358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5FD7A-C790-47AE-88BE-635CB8A0832A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2DEA-00C3-4A6C-B2FC-7ADE74022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43802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5FD7A-C790-47AE-88BE-635CB8A0832A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2DEA-00C3-4A6C-B2FC-7ADE74022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68243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5FD7A-C790-47AE-88BE-635CB8A0832A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2DEA-00C3-4A6C-B2FC-7ADE74022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92738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5FD7A-C790-47AE-88BE-635CB8A0832A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2DEA-00C3-4A6C-B2FC-7ADE74022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90438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5FD7A-C790-47AE-88BE-635CB8A0832A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2DEA-00C3-4A6C-B2FC-7ADE74022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23331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5FD7A-C790-47AE-88BE-635CB8A0832A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2DEA-00C3-4A6C-B2FC-7ADE74022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9558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5FD7A-C790-47AE-88BE-635CB8A0832A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2B302DEA-00C3-4A6C-B2FC-7ADE74022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997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5FD7A-C790-47AE-88BE-635CB8A0832A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2DEA-00C3-4A6C-B2FC-7ADE74022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48235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5FD7A-C790-47AE-88BE-635CB8A0832A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2DEA-00C3-4A6C-B2FC-7ADE74022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78987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5FD7A-C790-47AE-88BE-635CB8A0832A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2DEA-00C3-4A6C-B2FC-7ADE74022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93167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5FD7A-C790-47AE-88BE-635CB8A0832A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2DEA-00C3-4A6C-B2FC-7ADE74022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5946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5FD7A-C790-47AE-88BE-635CB8A0832A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2DEA-00C3-4A6C-B2FC-7ADE74022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76399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5FD7A-C790-47AE-88BE-635CB8A0832A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2DEA-00C3-4A6C-B2FC-7ADE74022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5734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5FD7A-C790-47AE-88BE-635CB8A0832A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2DEA-00C3-4A6C-B2FC-7ADE74022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20051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355FD7A-C790-47AE-88BE-635CB8A0832A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B302DEA-00C3-4A6C-B2FC-7ADE74022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8491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moodle2.muzped.net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do2.rcokoit.ru/course/view.php?id=3596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atalog.school238.ru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chool238.ru/aksperimentalnaja-ploshhadka.htm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1879600" y="2756673"/>
            <a:ext cx="9262012" cy="323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ДИСТАНЦИОННЫХ ОБРАЗОВАТЕЛЬНЫХ ТЕХНОЛОГИЙ ПРИ ОБУЧЕНИИ РАЗЛИЧНЫХ КАТЕГОРИЙ УЧАЩИХСЯ</a:t>
            </a:r>
          </a:p>
        </p:txBody>
      </p:sp>
      <p:sp>
        <p:nvSpPr>
          <p:cNvPr id="2051" name="Rectangle 6"/>
          <p:cNvSpPr>
            <a:spLocks noChangeArrowheads="1"/>
          </p:cNvSpPr>
          <p:nvPr/>
        </p:nvSpPr>
        <p:spPr bwMode="auto">
          <a:xfrm>
            <a:off x="1524000" y="5638801"/>
            <a:ext cx="91440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600" b="1">
              <a:solidFill>
                <a:srgbClr val="800000"/>
              </a:solidFill>
            </a:endParaRPr>
          </a:p>
        </p:txBody>
      </p:sp>
      <p:sp>
        <p:nvSpPr>
          <p:cNvPr id="2053" name="Прямоугольник 1"/>
          <p:cNvSpPr>
            <a:spLocks noChangeArrowheads="1"/>
          </p:cNvSpPr>
          <p:nvPr/>
        </p:nvSpPr>
        <p:spPr bwMode="auto">
          <a:xfrm>
            <a:off x="265471" y="-1"/>
            <a:ext cx="117249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Государственное бюджетное общеобразовательное учреждение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средняя  общеобразовательная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школа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№238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с углубленным изучением английского языка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Адмиралтейского района Санкт-Петербурга </a:t>
            </a:r>
          </a:p>
        </p:txBody>
      </p:sp>
    </p:spTree>
    <p:extLst>
      <p:ext uri="{BB962C8B-B14F-4D97-AF65-F5344CB8AC3E}">
        <p14:creationId xmlns="" xmlns:p14="http://schemas.microsoft.com/office/powerpoint/2010/main" val="196707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1524000" y="5638801"/>
            <a:ext cx="91440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600" b="1">
              <a:solidFill>
                <a:srgbClr val="8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91952" y="0"/>
            <a:ext cx="6920477" cy="738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ДОТ </a:t>
            </a:r>
          </a:p>
          <a:p>
            <a:pPr algn="ctr">
              <a:defRPr/>
            </a:pPr>
            <a:r>
              <a:rPr lang="ru-RU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СОЗДАНИЯ СПЕЦИАЛЬНЫХ УСЛОВИЙ ДЛЯ ОБУЧЕНИЯ</a:t>
            </a:r>
          </a:p>
          <a:p>
            <a:pPr algn="ctr">
              <a:defRPr/>
            </a:pPr>
            <a:r>
              <a:rPr lang="ru-RU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модель обучения </a:t>
            </a:r>
          </a:p>
          <a:p>
            <a:pPr algn="ctr">
              <a:defRPr/>
            </a:pPr>
            <a:r>
              <a:rPr lang="ru-RU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поддержкой дистанционных образовательных технологий </a:t>
            </a:r>
          </a:p>
          <a:p>
            <a:pPr algn="ctr">
              <a:defRPr/>
            </a:pPr>
            <a:r>
              <a:rPr lang="ru-RU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общеобразовательной школе в соответствие </a:t>
            </a:r>
          </a:p>
          <a:p>
            <a:pPr algn="ctr">
              <a:defRPr/>
            </a:pPr>
            <a:r>
              <a:rPr lang="ru-RU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нормами Закона об образовании РФ и требованиями ФГОС</a:t>
            </a:r>
          </a:p>
          <a:p>
            <a:pPr algn="ctr">
              <a:defRPr/>
            </a:pP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 как средство, инструмент и условие </a:t>
            </a:r>
          </a:p>
          <a:p>
            <a:pPr algn="ctr">
              <a:defRPr/>
            </a:pP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совершенствования общеобразовательного процесса и достижения современного качества образования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учитель/ученик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altLang="ru-RU" sz="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 к целеустремленному образованию;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самостоятельности и ответственности учащихся в жизненно важном процессе непрерывного образования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актуальных и перспективных образовательных компетенций у обучающихся на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метапредметном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уровне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эффективно применять образовательный тайм-менеджмент;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информационно-инструментальная готовность к использованию современных технологий для удовлетворения потребностей личности в сфере культуры;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целесообразность, комфортность и эффективность актуального для новых поколений обучающихся образовательного формата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defRPr/>
            </a:pPr>
            <a:endParaRPr lang="ru-RU" b="1" kern="0" dirty="0">
              <a:solidFill>
                <a:schemeClr val="accent1">
                  <a:lumMod val="50000"/>
                </a:schemeClr>
              </a:solidFill>
              <a:latin typeface="Calibri"/>
              <a:cs typeface="Arial" pitchFamily="34" charset="0"/>
            </a:endParaRPr>
          </a:p>
          <a:p>
            <a:pPr algn="ctr">
              <a:defRPr/>
            </a:pPr>
            <a:endParaRPr lang="ru-RU" b="1" kern="0" dirty="0">
              <a:solidFill>
                <a:srgbClr val="7030A0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35808" y="224163"/>
            <a:ext cx="4356192" cy="44987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67368" y="5073445"/>
            <a:ext cx="403319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Публикация в сборнике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региональной научно-практической конференции «Дистанционное обучение: реалии и перспективы»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110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3752"/>
            <a:ext cx="112395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Электронное обучение с применением ДОТ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529" y="1092151"/>
            <a:ext cx="10802471" cy="51844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874829" y="6333763"/>
            <a:ext cx="2985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http://do.school238.ru/</a:t>
            </a:r>
          </a:p>
        </p:txBody>
      </p:sp>
    </p:spTree>
    <p:extLst>
      <p:ext uri="{BB962C8B-B14F-4D97-AF65-F5344CB8AC3E}">
        <p14:creationId xmlns="" xmlns:p14="http://schemas.microsoft.com/office/powerpoint/2010/main" val="4061438716"/>
      </p:ext>
    </p:ext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24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Дистанционные домашние задания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024034" y="1285860"/>
            <a:ext cx="4257676" cy="5000660"/>
          </a:xfrm>
        </p:spPr>
        <p:txBody>
          <a:bodyPr>
            <a:normAutofit fontScale="85000" lnSpcReduction="10000"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стимулируют использование учащимися УМК повышенного уровня и достижений современной науки;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дают опыт познавательной и практической деятельности, критического осмысления актуальной информации, поступающей из разных источников, аргументированной защиты своей позиции, формулирования на этой основе собственных заключений и оценочных суждений;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расширяют и углубляют образовательное поле учащихся</a:t>
            </a:r>
          </a:p>
          <a:p>
            <a:endParaRPr lang="ru-RU" dirty="0"/>
          </a:p>
        </p:txBody>
      </p:sp>
      <p:pic>
        <p:nvPicPr>
          <p:cNvPr id="5" name="Picture 2" descr="C:\Users\1\Downloads\Витрувианский человек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3190" y="1000108"/>
            <a:ext cx="3655026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335258241"/>
      </p:ext>
    </p:extLst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340100" y="53752"/>
            <a:ext cx="8661400" cy="6753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Электронное обучение с применением ДОТ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/>
          <a:srcRect l="4584" t="24319" r="8126" b="16406"/>
          <a:stretch/>
        </p:blipFill>
        <p:spPr>
          <a:xfrm>
            <a:off x="1219289" y="971905"/>
            <a:ext cx="10835230" cy="58860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1001" t="23383" r="3895" b="69025"/>
          <a:stretch/>
        </p:blipFill>
        <p:spPr>
          <a:xfrm>
            <a:off x="3715428" y="1025617"/>
            <a:ext cx="8352006" cy="533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22551229"/>
      </p:ext>
    </p:extLst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32738" t="17980" r="1775" b="5220"/>
          <a:stretch/>
        </p:blipFill>
        <p:spPr>
          <a:xfrm>
            <a:off x="4438836" y="755019"/>
            <a:ext cx="7673266" cy="6102981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762000" y="53752"/>
            <a:ext cx="11239500" cy="675342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Электронное обучение с применением ДОТ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1146" t="23046" r="3750" b="46485"/>
          <a:stretch/>
        </p:blipFill>
        <p:spPr>
          <a:xfrm>
            <a:off x="1520011" y="4436823"/>
            <a:ext cx="5676134" cy="14547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44113796"/>
      </p:ext>
    </p:extLst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100" t="16967" r="2349" b="12048"/>
          <a:stretch/>
        </p:blipFill>
        <p:spPr>
          <a:xfrm>
            <a:off x="2166152" y="888687"/>
            <a:ext cx="9924371" cy="5898291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762000" y="53752"/>
            <a:ext cx="11239500" cy="675342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</a:rPr>
              <a:t>Электронное обучение с применением ДОТ</a:t>
            </a:r>
          </a:p>
        </p:txBody>
      </p:sp>
    </p:spTree>
    <p:extLst>
      <p:ext uri="{BB962C8B-B14F-4D97-AF65-F5344CB8AC3E}">
        <p14:creationId xmlns="" xmlns:p14="http://schemas.microsoft.com/office/powerpoint/2010/main" val="3993975810"/>
      </p:ext>
    </p:extLst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YandexDisk\Скриншоты\2015-12-15 23-03-17 Скриншот экрана.png"/>
          <p:cNvPicPr>
            <a:picLocks noChangeAspect="1" noChangeArrowheads="1"/>
          </p:cNvPicPr>
          <p:nvPr/>
        </p:nvPicPr>
        <p:blipFill>
          <a:blip r:embed="rId2" cstate="screen">
            <a:lum bright="-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505" t="19463"/>
          <a:stretch>
            <a:fillRect/>
          </a:stretch>
        </p:blipFill>
        <p:spPr bwMode="auto">
          <a:xfrm>
            <a:off x="1438182" y="1662471"/>
            <a:ext cx="6452229" cy="3172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00" y="0"/>
            <a:ext cx="8229600" cy="1714512"/>
          </a:xfrm>
        </p:spPr>
        <p:txBody>
          <a:bodyPr>
            <a:normAutofit fontScale="90000"/>
          </a:bodyPr>
          <a:lstStyle/>
          <a:p>
            <a:r>
              <a:rPr lang="ru-RU" sz="4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Музейный центр дистанционного обучения Русского музея </a:t>
            </a:r>
            <a:r>
              <a:rPr lang="ru-RU" sz="27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http://moodle2.muzped.net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 descr="C:\Users\1\YandexDisk\Скриншоты\2015-12-15 23-25-14 Скриншот экрана.png"/>
          <p:cNvPicPr>
            <a:picLocks noChangeAspect="1" noChangeArrowheads="1"/>
          </p:cNvPicPr>
          <p:nvPr/>
        </p:nvPicPr>
        <p:blipFill>
          <a:blip r:embed="rId4" cstate="screen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7903" y="4198606"/>
            <a:ext cx="6379929" cy="2569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1\Desktop\Scan_20151202_00021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804467" y="1043441"/>
            <a:ext cx="3582726" cy="2476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Блок-схема: объединение 5">
            <a:hlinkClick r:id="rId6" action="ppaction://hlinksldjump"/>
          </p:cNvPr>
          <p:cNvSpPr/>
          <p:nvPr/>
        </p:nvSpPr>
        <p:spPr>
          <a:xfrm rot="16200000">
            <a:off x="9733259" y="5822173"/>
            <a:ext cx="857256" cy="642942"/>
          </a:xfrm>
          <a:prstGeom prst="flowChartMerg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536499"/>
      </p:ext>
    </p:extLst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752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Электронное обучение с применением ДОТ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67358"/>
          <a:stretch/>
        </p:blipFill>
        <p:spPr bwMode="auto">
          <a:xfrm>
            <a:off x="2452468" y="1055451"/>
            <a:ext cx="7868010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52789" y="2682090"/>
            <a:ext cx="5994336" cy="41759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58049822"/>
      </p:ext>
    </p:extLst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9778" t="14891" r="20117" b="9849"/>
          <a:stretch/>
        </p:blipFill>
        <p:spPr>
          <a:xfrm>
            <a:off x="50798" y="-32102"/>
            <a:ext cx="7950200" cy="6827959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6255" y="4078259"/>
            <a:ext cx="3435380" cy="2503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8377" y="377750"/>
            <a:ext cx="3417901" cy="3158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6" y="2427012"/>
            <a:ext cx="3214710" cy="2478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96993495"/>
      </p:ext>
    </p:extLst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512" y="116632"/>
            <a:ext cx="5040560" cy="3456384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772" t="17718" r="5206" b="4763"/>
          <a:stretch>
            <a:fillRect/>
          </a:stretch>
        </p:blipFill>
        <p:spPr bwMode="auto">
          <a:xfrm>
            <a:off x="4583832" y="2060848"/>
            <a:ext cx="6084168" cy="4056113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Овальная выноска 5"/>
          <p:cNvSpPr/>
          <p:nvPr/>
        </p:nvSpPr>
        <p:spPr>
          <a:xfrm>
            <a:off x="7680176" y="116632"/>
            <a:ext cx="2664296" cy="1800200"/>
          </a:xfrm>
          <a:prstGeom prst="wedgeEllipseCallout">
            <a:avLst>
              <a:gd name="adj1" fmla="val -172904"/>
              <a:gd name="adj2" fmla="val 610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Методические материалы в школьной </a:t>
            </a:r>
            <a:r>
              <a:rPr lang="ru-RU" dirty="0" err="1"/>
              <a:t>блогосфере</a:t>
            </a:r>
            <a:endParaRPr lang="ru-RU" dirty="0"/>
          </a:p>
        </p:txBody>
      </p:sp>
      <p:sp>
        <p:nvSpPr>
          <p:cNvPr id="8" name="Овальная выноска 7"/>
          <p:cNvSpPr/>
          <p:nvPr/>
        </p:nvSpPr>
        <p:spPr>
          <a:xfrm>
            <a:off x="1775520" y="5057800"/>
            <a:ext cx="2736304" cy="1611560"/>
          </a:xfrm>
          <a:prstGeom prst="wedgeEllipseCallout">
            <a:avLst>
              <a:gd name="adj1" fmla="val 111554"/>
              <a:gd name="adj2" fmla="val -1046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Репрезентация образовательного процесса </a:t>
            </a:r>
          </a:p>
          <a:p>
            <a:pPr algn="ctr"/>
            <a:r>
              <a:rPr lang="ru-RU" dirty="0"/>
              <a:t>в  Школьной </a:t>
            </a:r>
            <a:r>
              <a:rPr lang="ru-RU" dirty="0" err="1"/>
              <a:t>блогосфере</a:t>
            </a:r>
            <a:endParaRPr lang="ru-RU" dirty="0"/>
          </a:p>
        </p:txBody>
      </p:sp>
      <p:pic>
        <p:nvPicPr>
          <p:cNvPr id="16392" name="Picture 8" descr="http://blog-school.ru/images/photos/medium/44034b35eb2e9aa743813641a8ff1c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7940" y="3140968"/>
            <a:ext cx="3220060" cy="2411468"/>
          </a:xfrm>
          <a:prstGeom prst="rect">
            <a:avLst/>
          </a:prstGeom>
          <a:noFill/>
        </p:spPr>
      </p:pic>
      <p:sp>
        <p:nvSpPr>
          <p:cNvPr id="7" name="Блок-схема: объединение 6">
            <a:hlinkClick r:id="rId5" action="ppaction://hlinksldjump"/>
          </p:cNvPr>
          <p:cNvSpPr/>
          <p:nvPr/>
        </p:nvSpPr>
        <p:spPr>
          <a:xfrm rot="16200000">
            <a:off x="10842968" y="5839929"/>
            <a:ext cx="857256" cy="642942"/>
          </a:xfrm>
          <a:prstGeom prst="flowChartMerg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47014006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sz="5300" b="1" dirty="0">
                <a:latin typeface="Times New Roman" pitchFamily="18" charset="0"/>
                <a:cs typeface="Times New Roman" pitchFamily="18" charset="0"/>
              </a:rPr>
              <a:t>Цель </a:t>
            </a:r>
            <a:br>
              <a:rPr lang="ru-RU" sz="53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>
                <a:latin typeface="Times New Roman" pitchFamily="18" charset="0"/>
                <a:cs typeface="Times New Roman" pitchFamily="18" charset="0"/>
              </a:rPr>
              <a:t>опытно-экспериментальной работы: </a:t>
            </a:r>
            <a:br>
              <a:rPr lang="ru-RU" sz="53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300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разработать петербургскую инновационную модель обучения с опорой на дистанционные образовательные технологии в общеобразовательной школе в соответствии с нормами Закона об образовании РФ и требованиями ФГОС.</a:t>
            </a:r>
            <a:r>
              <a:rPr lang="ru-RU" sz="32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i="1" dirty="0"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6"/>
          <p:cNvSpPr txBox="1">
            <a:spLocks/>
          </p:cNvSpPr>
          <p:nvPr/>
        </p:nvSpPr>
        <p:spPr>
          <a:xfrm>
            <a:off x="1979719" y="159798"/>
            <a:ext cx="7164279" cy="1506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Виртуальный навигатор для зарубежных школьников </a:t>
            </a:r>
          </a:p>
          <a:p>
            <a:pPr algn="ctr">
              <a:spcBef>
                <a:spcPct val="0"/>
              </a:spcBef>
            </a:pP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 иноязычным страницам </a:t>
            </a:r>
          </a:p>
          <a:p>
            <a:pPr algn="ctr">
              <a:spcBef>
                <a:spcPct val="0"/>
              </a:spcBef>
            </a:pP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Вэб-сайтов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учреждений культуры Санкт-Петербурга</a:t>
            </a: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7956" y="1864311"/>
            <a:ext cx="6373864" cy="4993689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2525" y="0"/>
            <a:ext cx="3000364" cy="6683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739" y="3069946"/>
            <a:ext cx="3432041" cy="3636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74021447"/>
      </p:ext>
    </p:extLst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4175" y="0"/>
            <a:ext cx="10018713" cy="1179531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Модульный дистанционный курс по </a:t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английскому языку «Шекспир и его мир»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059" y="1139483"/>
            <a:ext cx="8921720" cy="5718517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6457890"/>
            <a:ext cx="49545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http://do2.rcokoit.ru/course/view.php?id=3596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65100"/>
            <a:ext cx="12192000" cy="1143000"/>
          </a:xfrm>
        </p:spPr>
        <p:txBody>
          <a:bodyPr>
            <a:normAutofit/>
          </a:bodyPr>
          <a:lstStyle/>
          <a:p>
            <a:pPr algn="ctr" fontAlgn="base">
              <a:spcAft>
                <a:spcPct val="0"/>
              </a:spcAft>
            </a:pP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Современный аннотированный каталог сетевых</a:t>
            </a:r>
            <a:b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образовательных ресурсов для электронного обучения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77" y="1078409"/>
            <a:ext cx="6990689" cy="507017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309" y="1888065"/>
            <a:ext cx="4827624" cy="47417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69098" y="6311091"/>
            <a:ext cx="35429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http://catalog.school238.ru</a:t>
            </a:r>
            <a:r>
              <a:rPr lang="en-US" dirty="0" smtClean="0">
                <a:hlinkClick r:id="rId4"/>
              </a:rPr>
              <a:t>/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3725684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7374" y="0"/>
            <a:ext cx="10018713" cy="1526959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Задачи опытно-экспериментальной работы: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18191" y="1944210"/>
            <a:ext cx="10173809" cy="4913790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проектная организация деятельности педагогического коллектива, предусматривающая использование накопленного опыта работы в статусе региональной ЭП и его трансформацию для достижения инновационных результатов;</a:t>
            </a:r>
          </a:p>
          <a:p>
            <a:pPr lvl="0"/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исследование </a:t>
            </a:r>
            <a:r>
              <a:rPr lang="ru-RU" sz="5100" dirty="0" err="1">
                <a:latin typeface="Times New Roman" pitchFamily="18" charset="0"/>
                <a:cs typeface="Times New Roman" pitchFamily="18" charset="0"/>
              </a:rPr>
              <a:t>социокультурных</a:t>
            </a: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, педагогических, технологических условий применения и развития ДОТ в санкт-петербургской системе общего образования в контексте Стратегии  «Петербургская Школа 2020»;</a:t>
            </a:r>
          </a:p>
          <a:p>
            <a:pPr lvl="0"/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разработка, опробование конечных продуктов ОЭР в соответствие с заданием и организация их экспертизы;</a:t>
            </a:r>
          </a:p>
          <a:p>
            <a:pPr lvl="0"/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подготовка промежуточной и итоговой отчетно-аналитической документации.</a:t>
            </a:r>
          </a:p>
          <a:p>
            <a:pPr marL="514350" indent="-514350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1524000" y="5638801"/>
            <a:ext cx="91440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600" b="1">
              <a:solidFill>
                <a:srgbClr val="8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1764" y="0"/>
            <a:ext cx="10018713" cy="1752599"/>
          </a:xfrm>
        </p:spPr>
        <p:txBody>
          <a:bodyPr>
            <a:norm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Конечные продукты ОЭР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3806" y="1695636"/>
            <a:ext cx="10018713" cy="4921188"/>
          </a:xfrm>
        </p:spPr>
        <p:txBody>
          <a:bodyPr>
            <a:normAutofit fontScale="92500"/>
          </a:bodyPr>
          <a:lstStyle/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Организационная модель обучения с использованием дистанционных образовательных технологий обучающихся общеобразовательных учреждений (без создания специальных условий)</a:t>
            </a:r>
          </a:p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нормативных и локальных документов для организации обучения на основе использованных и разработанных дистанционных образовательных ресурсов</a:t>
            </a:r>
          </a:p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курсы с использованием дистанционных технологий на базе основных и дополнительных образовательных программ в общеобразовательном учреждении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1488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1524000" y="5638801"/>
            <a:ext cx="91440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600" b="1">
              <a:solidFill>
                <a:srgbClr val="8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1764" y="0"/>
            <a:ext cx="10018713" cy="1752599"/>
          </a:xfrm>
        </p:spPr>
        <p:txBody>
          <a:bodyPr>
            <a:norm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Конечные продукты ОЭР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66051" y="1670482"/>
            <a:ext cx="10018713" cy="5187518"/>
          </a:xfrm>
        </p:spPr>
        <p:txBody>
          <a:bodyPr>
            <a:normAutofit fontScale="77500" lnSpcReduction="20000"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разработки уроков и занятий с использованием дистанционных технологий обучения: для надомного обучения, для углубленного изучения отдельной темы и формирования метапредметных компетенций обучающихся, для межкультурного диалога с обучающимися и учителями зарубежных стран (Финляндия и др.)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Диагностические материалы по оценке результатов обучения с использованием дистанционных образовательных технологий и удовлетворенности участников образовательного процесса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модель обучения с поддержкой дистанционных образовательных технологий в общеобразовательной школе в соответствие с нормами Закона об образовании РФ и требованиями ФГОС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41021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28313" t="15899" r="9718" b="8985"/>
          <a:stretch/>
        </p:blipFill>
        <p:spPr>
          <a:xfrm>
            <a:off x="0" y="-1"/>
            <a:ext cx="7075170" cy="68610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28876" t="18476" r="9156" b="20469"/>
          <a:stretch/>
        </p:blipFill>
        <p:spPr>
          <a:xfrm>
            <a:off x="7075170" y="2828010"/>
            <a:ext cx="5116830" cy="40330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075170" y="1090839"/>
            <a:ext cx="5116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http://school238.ru/aksperimentalnaja-ploshhadka.html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262864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4476" y="20706"/>
            <a:ext cx="10677524" cy="68372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96074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24247" t="17774" r="18438" b="9101"/>
          <a:stretch/>
        </p:blipFill>
        <p:spPr>
          <a:xfrm>
            <a:off x="0" y="0"/>
            <a:ext cx="671908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19969" t="22695" r="16562" b="7813"/>
          <a:stretch/>
        </p:blipFill>
        <p:spPr>
          <a:xfrm>
            <a:off x="4365523" y="2607"/>
            <a:ext cx="7826478" cy="68553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1091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349" y="2849003"/>
            <a:ext cx="10516511" cy="13229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24187" t="9218" r="20219" b="7344"/>
          <a:stretch/>
        </p:blipFill>
        <p:spPr>
          <a:xfrm>
            <a:off x="256895" y="-27140"/>
            <a:ext cx="5734393" cy="6885140"/>
          </a:xfrm>
          <a:prstGeom prst="rect">
            <a:avLst/>
          </a:prstGeom>
        </p:spPr>
      </p:pic>
      <p:sp>
        <p:nvSpPr>
          <p:cNvPr id="4" name="Стрелка влево 3"/>
          <p:cNvSpPr/>
          <p:nvPr/>
        </p:nvSpPr>
        <p:spPr>
          <a:xfrm>
            <a:off x="6245270" y="170163"/>
            <a:ext cx="5946730" cy="20345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«Дидактический потенциал дистанционных курсов в совершенствовании общеобразовательного процесса без создания специальных условий для обучения</a:t>
            </a:r>
          </a:p>
        </p:txBody>
      </p:sp>
      <p:sp>
        <p:nvSpPr>
          <p:cNvPr id="5" name="Стрелка влево 4"/>
          <p:cNvSpPr/>
          <p:nvPr/>
        </p:nvSpPr>
        <p:spPr>
          <a:xfrm>
            <a:off x="6248743" y="1402317"/>
            <a:ext cx="5943257" cy="160477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«Интеграция проектной и ДО технологий для достижения образовательных результатов в соответствие с ФГОС ООО</a:t>
            </a:r>
          </a:p>
        </p:txBody>
      </p:sp>
      <p:sp>
        <p:nvSpPr>
          <p:cNvPr id="6" name="Стрелка влево 5"/>
          <p:cNvSpPr/>
          <p:nvPr/>
        </p:nvSpPr>
        <p:spPr>
          <a:xfrm>
            <a:off x="6245270" y="2381745"/>
            <a:ext cx="5946730" cy="147417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«Технология смешанного обучения для обеспечения    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образовательных результатов в соответствие с ФГОС</a:t>
            </a:r>
          </a:p>
        </p:txBody>
      </p:sp>
      <p:sp>
        <p:nvSpPr>
          <p:cNvPr id="7" name="Стрелка влево 6"/>
          <p:cNvSpPr/>
          <p:nvPr/>
        </p:nvSpPr>
        <p:spPr>
          <a:xfrm>
            <a:off x="6248740" y="3235012"/>
            <a:ext cx="5943260" cy="200846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«Самостоятельная работа с применением ДОТ для достижения образовательных результатов в соответствие с ФГОС и подготовке старшеклассников к высшему образованию</a:t>
            </a:r>
          </a:p>
        </p:txBody>
      </p:sp>
      <p:sp>
        <p:nvSpPr>
          <p:cNvPr id="8" name="Стрелка влево 7"/>
          <p:cNvSpPr/>
          <p:nvPr/>
        </p:nvSpPr>
        <p:spPr>
          <a:xfrm>
            <a:off x="6245270" y="4632957"/>
            <a:ext cx="5946730" cy="1520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«ЭО  с применением ДОТ в условиях длительного отсутствия обучающегося в организации</a:t>
            </a:r>
          </a:p>
        </p:txBody>
      </p:sp>
    </p:spTree>
    <p:extLst>
      <p:ext uri="{BB962C8B-B14F-4D97-AF65-F5344CB8AC3E}">
        <p14:creationId xmlns="" xmlns:p14="http://schemas.microsoft.com/office/powerpoint/2010/main" val="42545879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Параллакс</Template>
  <TotalTime>901</TotalTime>
  <Words>594</Words>
  <Application>Microsoft Office PowerPoint</Application>
  <PresentationFormat>Произвольный</PresentationFormat>
  <Paragraphs>66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Параллакс</vt:lpstr>
      <vt:lpstr>Слайд 1</vt:lpstr>
      <vt:lpstr>      Цель  опытно-экспериментальной работы:        </vt:lpstr>
      <vt:lpstr>Задачи опытно-экспериментальной работы:</vt:lpstr>
      <vt:lpstr>Конечные продукты ОЭР</vt:lpstr>
      <vt:lpstr>Конечные продукты ОЭР</vt:lpstr>
      <vt:lpstr>Слайд 6</vt:lpstr>
      <vt:lpstr>Слайд 7</vt:lpstr>
      <vt:lpstr>Слайд 8</vt:lpstr>
      <vt:lpstr>Слайд 9</vt:lpstr>
      <vt:lpstr>Слайд 10</vt:lpstr>
      <vt:lpstr>Электронное обучение с применением ДОТ</vt:lpstr>
      <vt:lpstr>Дистанционные домашние задания </vt:lpstr>
      <vt:lpstr>Электронное обучение с применением ДОТ</vt:lpstr>
      <vt:lpstr>Электронное обучение с применением ДОТ</vt:lpstr>
      <vt:lpstr>Электронное обучение с применением ДОТ</vt:lpstr>
      <vt:lpstr>Музейный центр дистанционного обучения Русского музея http://moodle2.muzped.net</vt:lpstr>
      <vt:lpstr>Электронное обучение с применением ДОТ</vt:lpstr>
      <vt:lpstr>Слайд 18</vt:lpstr>
      <vt:lpstr>Слайд 19</vt:lpstr>
      <vt:lpstr>Слайд 20</vt:lpstr>
      <vt:lpstr>Модульный дистанционный курс по  английскому языку «Шекспир и его мир»</vt:lpstr>
      <vt:lpstr>Современный аннотированный каталог сетевых  образовательных ресурсов для электронного обучения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А.Г. Бойко</dc:creator>
  <cp:lastModifiedBy>Анатолий</cp:lastModifiedBy>
  <cp:revision>72</cp:revision>
  <dcterms:created xsi:type="dcterms:W3CDTF">2016-12-14T21:45:55Z</dcterms:created>
  <dcterms:modified xsi:type="dcterms:W3CDTF">2017-02-10T11:46:10Z</dcterms:modified>
</cp:coreProperties>
</file>